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80" r:id="rId15"/>
    <p:sldId id="270" r:id="rId16"/>
    <p:sldId id="272" r:id="rId17"/>
    <p:sldId id="273" r:id="rId18"/>
    <p:sldId id="274" r:id="rId19"/>
    <p:sldId id="279" r:id="rId20"/>
    <p:sldId id="275" r:id="rId21"/>
    <p:sldId id="276" r:id="rId22"/>
    <p:sldId id="278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22338" autoAdjust="0"/>
    <p:restoredTop sz="94660"/>
  </p:normalViewPr>
  <p:slideViewPr>
    <p:cSldViewPr>
      <p:cViewPr>
        <p:scale>
          <a:sx n="54" d="100"/>
          <a:sy n="54" d="100"/>
        </p:scale>
        <p:origin x="-542" y="19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4D56A3-4A0F-44F1-A00F-A19FE05479B6}" type="doc">
      <dgm:prSet loTypeId="urn:microsoft.com/office/officeart/2005/8/layout/cycle2" loCatId="cycle" qsTypeId="urn:microsoft.com/office/officeart/2009/2/quickstyle/3d8" qsCatId="3D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565E86-98AE-4834-A104-143E47E0EC97}">
      <dgm:prSet/>
      <dgm:spPr>
        <a:solidFill>
          <a:schemeClr val="accent4"/>
        </a:solidFill>
      </dgm:spPr>
      <dgm:t>
        <a:bodyPr/>
        <a:lstStyle/>
        <a:p>
          <a:pPr rtl="0"/>
          <a:r>
            <a:rPr lang="bn-BD" b="1" dirty="0" smtClean="0">
              <a:solidFill>
                <a:schemeClr val="tx1"/>
              </a:solidFill>
              <a:latin typeface="NikoshBAN" pitchFamily="2" charset="0"/>
              <a:cs typeface="NikoshBAN" pitchFamily="2" charset="0"/>
            </a:rPr>
            <a:t>ধন্যবাদ</a:t>
          </a:r>
          <a:endParaRPr lang="en-US" b="1" dirty="0">
            <a:solidFill>
              <a:schemeClr val="tx1"/>
            </a:solidFill>
            <a:latin typeface="NikoshBAN" pitchFamily="2" charset="0"/>
            <a:cs typeface="NikoshBAN" pitchFamily="2" charset="0"/>
          </a:endParaRPr>
        </a:p>
      </dgm:t>
    </dgm:pt>
    <dgm:pt modelId="{5E27AE31-17F8-44C0-A203-9C32E3F4CBF6}" type="parTrans" cxnId="{547B9B2C-DBC6-4D7E-A580-0CA99921261B}">
      <dgm:prSet/>
      <dgm:spPr/>
      <dgm:t>
        <a:bodyPr/>
        <a:lstStyle/>
        <a:p>
          <a:endParaRPr lang="en-US"/>
        </a:p>
      </dgm:t>
    </dgm:pt>
    <dgm:pt modelId="{BEE79C00-098D-4F11-B8C1-8B739FB2061A}" type="sibTrans" cxnId="{547B9B2C-DBC6-4D7E-A580-0CA99921261B}">
      <dgm:prSet/>
      <dgm:spPr/>
      <dgm:t>
        <a:bodyPr/>
        <a:lstStyle/>
        <a:p>
          <a:endParaRPr lang="en-US"/>
        </a:p>
      </dgm:t>
    </dgm:pt>
    <dgm:pt modelId="{6BFA462A-0DFC-4DE4-8F64-40135D966933}" type="pres">
      <dgm:prSet presAssocID="{654D56A3-4A0F-44F1-A00F-A19FE05479B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1FAA08B-6393-4EA2-8AC8-A3A1A23F71BA}" type="pres">
      <dgm:prSet presAssocID="{7E565E86-98AE-4834-A104-143E47E0EC97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47B9B2C-DBC6-4D7E-A580-0CA99921261B}" srcId="{654D56A3-4A0F-44F1-A00F-A19FE05479B6}" destId="{7E565E86-98AE-4834-A104-143E47E0EC97}" srcOrd="0" destOrd="0" parTransId="{5E27AE31-17F8-44C0-A203-9C32E3F4CBF6}" sibTransId="{BEE79C00-098D-4F11-B8C1-8B739FB2061A}"/>
    <dgm:cxn modelId="{F011278D-E445-48ED-9E72-B838F8AAA536}" type="presOf" srcId="{7E565E86-98AE-4834-A104-143E47E0EC97}" destId="{11FAA08B-6393-4EA2-8AC8-A3A1A23F71BA}" srcOrd="0" destOrd="0" presId="urn:microsoft.com/office/officeart/2005/8/layout/cycle2"/>
    <dgm:cxn modelId="{589A2BA6-997E-409B-9D50-EC014AFBF9E9}" type="presOf" srcId="{654D56A3-4A0F-44F1-A00F-A19FE05479B6}" destId="{6BFA462A-0DFC-4DE4-8F64-40135D966933}" srcOrd="0" destOrd="0" presId="urn:microsoft.com/office/officeart/2005/8/layout/cycle2"/>
    <dgm:cxn modelId="{8EA3DF3A-3566-4EDA-A204-41015D1AFDC1}" type="presParOf" srcId="{6BFA462A-0DFC-4DE4-8F64-40135D966933}" destId="{11FAA08B-6393-4EA2-8AC8-A3A1A23F71BA}" srcOrd="0" destOrd="0" presId="urn:microsoft.com/office/officeart/2005/8/layout/cycle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6090CC-5EFE-4718-B083-CB9E7D811DA4}" type="datetimeFigureOut">
              <a:rPr lang="en-US" smtClean="0"/>
              <a:pPr/>
              <a:t>7/2/2013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0F9A191-A26C-4171-9C80-DC5F4BCD30B6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7.jpeg"/><Relationship Id="rId5" Type="http://schemas.openxmlformats.org/officeDocument/2006/relationships/oleObject" Target="../embeddings/oleObject1.bin"/><Relationship Id="rId4" Type="http://schemas.openxmlformats.org/officeDocument/2006/relationships/image" Target="../media/image26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1.jpeg"/><Relationship Id="rId4" Type="http://schemas.openxmlformats.org/officeDocument/2006/relationships/image" Target="../media/image30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7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jpeg"/><Relationship Id="rId2" Type="http://schemas.openxmlformats.org/officeDocument/2006/relationships/image" Target="../media/image3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0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image" Target="../media/image41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1" name="Picture 1" descr="F:\Downloads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0" y="803483"/>
            <a:ext cx="7696200" cy="5368717"/>
          </a:xfrm>
          <a:prstGeom prst="ellipse">
            <a:avLst/>
          </a:prstGeom>
          <a:ln w="190500" cap="rnd">
            <a:solidFill>
              <a:schemeClr val="bg2">
                <a:lumMod val="75000"/>
              </a:schemeClr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Rectangle 3"/>
          <p:cNvSpPr/>
          <p:nvPr/>
        </p:nvSpPr>
        <p:spPr>
          <a:xfrm>
            <a:off x="9829800" y="2819400"/>
            <a:ext cx="3200400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bn-BD" sz="7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স্বাগতম</a:t>
            </a:r>
            <a:endParaRPr lang="en-US" sz="72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4.06105E-6 L -0.66666 0.0111 " pathEditMode="relative" ptsTypes="AA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F:\Downloads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1" y="762000"/>
            <a:ext cx="3153658" cy="2667000"/>
          </a:xfrm>
          <a:prstGeom prst="rect">
            <a:avLst/>
          </a:prstGeom>
          <a:noFill/>
        </p:spPr>
      </p:pic>
      <p:pic>
        <p:nvPicPr>
          <p:cNvPr id="1027" name="Picture 3" descr="F:\Downloads\download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447800"/>
            <a:ext cx="2046834" cy="1362075"/>
          </a:xfrm>
          <a:prstGeom prst="rect">
            <a:avLst/>
          </a:prstGeom>
          <a:noFill/>
        </p:spPr>
      </p:pic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8" name="Equation" r:id="rId5" imgW="114120" imgH="215640" progId="Equation.3">
              <p:embed/>
            </p:oleObj>
          </a:graphicData>
        </a:graphic>
      </p:graphicFrame>
      <p:sp>
        <p:nvSpPr>
          <p:cNvPr id="8" name="Arc 7"/>
          <p:cNvSpPr/>
          <p:nvPr/>
        </p:nvSpPr>
        <p:spPr>
          <a:xfrm>
            <a:off x="2590800" y="5181600"/>
            <a:ext cx="609600" cy="762000"/>
          </a:xfrm>
          <a:prstGeom prst="arc">
            <a:avLst>
              <a:gd name="adj1" fmla="val 4639545"/>
              <a:gd name="adj2" fmla="val 171162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2590800" y="2209800"/>
            <a:ext cx="457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85800" y="6858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4343400" y="1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</a:t>
            </a:r>
            <a:endParaRPr lang="en-US" sz="4800" dirty="0"/>
          </a:p>
        </p:txBody>
      </p:sp>
      <p:pic>
        <p:nvPicPr>
          <p:cNvPr id="13" name="Picture 2" descr="F:\Downloads\download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05200" y="4419600"/>
            <a:ext cx="3153658" cy="2286000"/>
          </a:xfrm>
          <a:prstGeom prst="rect">
            <a:avLst/>
          </a:prstGeom>
          <a:noFill/>
        </p:spPr>
      </p:pic>
      <p:pic>
        <p:nvPicPr>
          <p:cNvPr id="1029" name="Picture 5" descr="C:\Users\ASUS\Desktop\picture-2\39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1" y="4876800"/>
            <a:ext cx="2232808" cy="1447800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609600" y="38100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17" name="Arc 16"/>
          <p:cNvSpPr/>
          <p:nvPr/>
        </p:nvSpPr>
        <p:spPr>
          <a:xfrm>
            <a:off x="2590800" y="1828800"/>
            <a:ext cx="609600" cy="762000"/>
          </a:xfrm>
          <a:prstGeom prst="arc">
            <a:avLst>
              <a:gd name="adj1" fmla="val 4639545"/>
              <a:gd name="adj2" fmla="val 1734575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2590800" y="5562600"/>
            <a:ext cx="457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2400300" y="5448300"/>
            <a:ext cx="8382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4572000" y="34290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</a:t>
            </a:r>
            <a:endParaRPr lang="en-US" sz="4800" dirty="0"/>
          </a:p>
        </p:txBody>
      </p:sp>
      <p:sp>
        <p:nvSpPr>
          <p:cNvPr id="24" name="TextBox 23"/>
          <p:cNvSpPr txBox="1"/>
          <p:nvPr/>
        </p:nvSpPr>
        <p:spPr>
          <a:xfrm>
            <a:off x="6705600" y="1600200"/>
            <a:ext cx="53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25" name="Arc 24"/>
          <p:cNvSpPr/>
          <p:nvPr/>
        </p:nvSpPr>
        <p:spPr>
          <a:xfrm>
            <a:off x="7162800" y="1600200"/>
            <a:ext cx="609600" cy="762000"/>
          </a:xfrm>
          <a:prstGeom prst="arc">
            <a:avLst>
              <a:gd name="adj1" fmla="val 4639545"/>
              <a:gd name="adj2" fmla="val 17345759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>
            <a:off x="7162800" y="1981200"/>
            <a:ext cx="457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7772400" y="15240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</a:t>
            </a:r>
            <a:endParaRPr lang="en-US" sz="4800" dirty="0"/>
          </a:p>
        </p:txBody>
      </p:sp>
      <p:sp>
        <p:nvSpPr>
          <p:cNvPr id="31" name="TextBox 30"/>
          <p:cNvSpPr txBox="1"/>
          <p:nvPr/>
        </p:nvSpPr>
        <p:spPr>
          <a:xfrm>
            <a:off x="6781800" y="5334000"/>
            <a:ext cx="76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B</a:t>
            </a:r>
            <a:endParaRPr lang="en-US" sz="4000" dirty="0"/>
          </a:p>
        </p:txBody>
      </p:sp>
      <p:sp>
        <p:nvSpPr>
          <p:cNvPr id="34" name="Arc 33"/>
          <p:cNvSpPr/>
          <p:nvPr/>
        </p:nvSpPr>
        <p:spPr>
          <a:xfrm>
            <a:off x="7315200" y="5334000"/>
            <a:ext cx="609600" cy="762000"/>
          </a:xfrm>
          <a:prstGeom prst="arc">
            <a:avLst>
              <a:gd name="adj1" fmla="val 4639545"/>
              <a:gd name="adj2" fmla="val 17116233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/>
          <p:nvPr/>
        </p:nvCxnSpPr>
        <p:spPr>
          <a:xfrm rot="5400000">
            <a:off x="7200900" y="5600700"/>
            <a:ext cx="838200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7315200" y="5715000"/>
            <a:ext cx="457200" cy="158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7924800" y="5334000"/>
            <a:ext cx="838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85" dur="20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8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0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7" presetID="54" presetClass="entr" presetSubtype="0" accel="10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>
                      <p:stCondLst>
                        <p:cond delay="indefinite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1" grpId="0"/>
      <p:bldP spid="12" grpId="0"/>
      <p:bldP spid="15" grpId="0"/>
      <p:bldP spid="17" grpId="0" animBg="1"/>
      <p:bldP spid="23" grpId="0"/>
      <p:bldP spid="24" grpId="0"/>
      <p:bldP spid="25" grpId="0" animBg="1"/>
      <p:bldP spid="29" grpId="0"/>
      <p:bldP spid="31" grpId="0"/>
      <p:bldP spid="34" grpId="0" animBg="1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667000" y="228600"/>
            <a:ext cx="3581400" cy="1066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753600" y="3810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সেট প্রকাশের পদ্ধতি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352800" y="1295400"/>
            <a:ext cx="2667000" cy="838200"/>
          </a:xfrm>
          <a:prstGeom prst="ellipse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9982200" y="1295400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দুই প্রকার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2895600" y="40386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তালিকা পদ্ধতি</a:t>
            </a:r>
            <a:endParaRPr lang="en-US" sz="32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9372600" y="3810000"/>
            <a:ext cx="2590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সেট গঠন পদ্ধতি</a:t>
            </a:r>
            <a:endParaRPr lang="en-US" sz="32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28600" y="52578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</a:t>
            </a:r>
            <a:endParaRPr lang="en-US" sz="4800" dirty="0"/>
          </a:p>
        </p:txBody>
      </p:sp>
      <p:sp>
        <p:nvSpPr>
          <p:cNvPr id="14" name="TextBox 13"/>
          <p:cNvSpPr txBox="1"/>
          <p:nvPr/>
        </p:nvSpPr>
        <p:spPr>
          <a:xfrm>
            <a:off x="685800" y="5181600"/>
            <a:ext cx="38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=</a:t>
            </a:r>
            <a:endParaRPr lang="en-US" sz="4000" dirty="0"/>
          </a:p>
        </p:txBody>
      </p:sp>
      <p:sp>
        <p:nvSpPr>
          <p:cNvPr id="15" name="TextBox 14"/>
          <p:cNvSpPr txBox="1"/>
          <p:nvPr/>
        </p:nvSpPr>
        <p:spPr>
          <a:xfrm>
            <a:off x="990600" y="5181600"/>
            <a:ext cx="3429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{</a:t>
            </a:r>
            <a:r>
              <a:rPr lang="bn-BD" sz="4000" dirty="0" smtClean="0">
                <a:solidFill>
                  <a:srgbClr val="FF0000"/>
                </a:solidFill>
              </a:rPr>
              <a:t>তিথী, তৃনা, অথৈই</a:t>
            </a:r>
            <a:r>
              <a:rPr lang="bn-BD" sz="4000" dirty="0" smtClean="0"/>
              <a:t>}</a:t>
            </a:r>
            <a:endParaRPr lang="en-US" sz="4000" dirty="0"/>
          </a:p>
        </p:txBody>
      </p:sp>
      <p:sp>
        <p:nvSpPr>
          <p:cNvPr id="19" name="TextBox 18"/>
          <p:cNvSpPr txBox="1"/>
          <p:nvPr/>
        </p:nvSpPr>
        <p:spPr>
          <a:xfrm>
            <a:off x="4800600" y="4724400"/>
            <a:ext cx="533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B</a:t>
            </a:r>
            <a:endParaRPr lang="en-US" sz="4800" dirty="0"/>
          </a:p>
        </p:txBody>
      </p:sp>
      <p:sp>
        <p:nvSpPr>
          <p:cNvPr id="20" name="TextBox 19"/>
          <p:cNvSpPr txBox="1"/>
          <p:nvPr/>
        </p:nvSpPr>
        <p:spPr>
          <a:xfrm>
            <a:off x="5257800" y="4724400"/>
            <a:ext cx="381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=</a:t>
            </a:r>
            <a:endParaRPr lang="en-US" sz="4000" dirty="0"/>
          </a:p>
        </p:txBody>
      </p:sp>
      <p:sp>
        <p:nvSpPr>
          <p:cNvPr id="22" name="TextBox 21"/>
          <p:cNvSpPr txBox="1"/>
          <p:nvPr/>
        </p:nvSpPr>
        <p:spPr>
          <a:xfrm>
            <a:off x="5562600" y="4495800"/>
            <a:ext cx="3429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>
                <a:latin typeface="SolaimanLipi" pitchFamily="65" charset="0"/>
                <a:cs typeface="SolaimanLipi" pitchFamily="65" charset="0"/>
              </a:rPr>
              <a:t>{</a:t>
            </a:r>
            <a:r>
              <a:rPr lang="en-US" sz="40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x: x </a:t>
            </a:r>
            <a:r>
              <a:rPr lang="bn-BD" sz="40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স্বাভাবিক বিজোড় সংখ্যা</a:t>
            </a:r>
            <a:r>
              <a:rPr lang="bn-BD" sz="6000" dirty="0" smtClean="0">
                <a:latin typeface="SolaimanLipi" pitchFamily="65" charset="0"/>
                <a:cs typeface="SolaimanLipi" pitchFamily="65" charset="0"/>
              </a:rPr>
              <a:t>}</a:t>
            </a:r>
            <a:endParaRPr lang="en-US" sz="60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6" name="Down Arrow 25"/>
          <p:cNvSpPr/>
          <p:nvPr/>
        </p:nvSpPr>
        <p:spPr>
          <a:xfrm>
            <a:off x="4267200" y="2209800"/>
            <a:ext cx="457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8" name="Straight Connector 27"/>
          <p:cNvCxnSpPr/>
          <p:nvPr/>
        </p:nvCxnSpPr>
        <p:spPr>
          <a:xfrm flipV="1">
            <a:off x="1524000" y="2514600"/>
            <a:ext cx="5181600" cy="76200"/>
          </a:xfrm>
          <a:prstGeom prst="line">
            <a:avLst/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Down Arrow 29"/>
          <p:cNvSpPr/>
          <p:nvPr/>
        </p:nvSpPr>
        <p:spPr>
          <a:xfrm flipH="1">
            <a:off x="6400800" y="2514600"/>
            <a:ext cx="457199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30"/>
          <p:cNvSpPr/>
          <p:nvPr/>
        </p:nvSpPr>
        <p:spPr>
          <a:xfrm>
            <a:off x="1524000" y="2590800"/>
            <a:ext cx="457200" cy="304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1295400" y="2895600"/>
            <a:ext cx="914400" cy="9144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1</a:t>
            </a:r>
            <a:endParaRPr lang="en-US" sz="7200" dirty="0"/>
          </a:p>
        </p:txBody>
      </p:sp>
      <p:sp>
        <p:nvSpPr>
          <p:cNvPr id="34" name="Oval 33"/>
          <p:cNvSpPr/>
          <p:nvPr/>
        </p:nvSpPr>
        <p:spPr>
          <a:xfrm>
            <a:off x="6172200" y="2819400"/>
            <a:ext cx="990600" cy="990600"/>
          </a:xfrm>
          <a:prstGeom prst="ellipse">
            <a:avLst/>
          </a:prstGeom>
          <a:solidFill>
            <a:srgbClr val="00B05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7200" dirty="0" smtClean="0"/>
              <a:t>2</a:t>
            </a:r>
            <a:endParaRPr lang="en-US" sz="7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045E-16 3.9408E-6 L -0.78333 0.0111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7.12303E-7 L -0.67499 0.0111 " pathEditMode="relative" ptsTypes="AA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1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.00185 L 0.35 0.00185 " pathEditMode="relative" rAng="0" ptsTypes="AA">
                                      <p:cBhvr>
                                        <p:cTn id="7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3876E-7 L -0.41667 -1.3876E-7 " pathEditMode="relative" ptsTypes="AA">
                                      <p:cBhvr>
                                        <p:cTn id="7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1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77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770" decel="100000"/>
                                        <p:tgtEl>
                                          <p:spTgt spid="2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 animBg="1"/>
      <p:bldP spid="8" grpId="0"/>
      <p:bldP spid="10" grpId="0"/>
      <p:bldP spid="12" grpId="0"/>
      <p:bldP spid="13" grpId="0"/>
      <p:bldP spid="14" grpId="0"/>
      <p:bldP spid="15" grpId="0"/>
      <p:bldP spid="19" grpId="0"/>
      <p:bldP spid="20" grpId="0"/>
      <p:bldP spid="22" grpId="0"/>
      <p:bldP spid="26" grpId="0" animBg="1"/>
      <p:bldP spid="30" grpId="0" animBg="1"/>
      <p:bldP spid="31" grpId="0" animBg="1"/>
      <p:bldP spid="33" grpId="0" animBg="1"/>
      <p:bldP spid="3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152400" y="2362200"/>
            <a:ext cx="3733800" cy="3505200"/>
          </a:xfrm>
          <a:prstGeom prst="rect">
            <a:avLst/>
          </a:prstGeom>
          <a:solidFill>
            <a:schemeClr val="accent3"/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352800" y="152400"/>
            <a:ext cx="2743200" cy="10668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72600" y="152400"/>
            <a:ext cx="289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SolaimanLipi" pitchFamily="65" charset="0"/>
                <a:cs typeface="SolaimanLipi" pitchFamily="65" charset="0"/>
              </a:rPr>
              <a:t>সসীম সেট</a:t>
            </a:r>
            <a:endParaRPr lang="en-US" sz="54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23554" name="Picture 2" descr="F:\Downloads\download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2590800"/>
            <a:ext cx="1905000" cy="1372456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5" name="Picture 3" descr="F:\Downloads\images (15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438400"/>
            <a:ext cx="1943100" cy="1295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8" name="Picture 6" descr="F:\Downloads\images (17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3886200"/>
            <a:ext cx="1447800" cy="154787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9" name="Picture 7" descr="F:\Downloads\images (19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52600" y="4419600"/>
            <a:ext cx="2190635" cy="12001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TextBox 10"/>
          <p:cNvSpPr txBox="1"/>
          <p:nvPr/>
        </p:nvSpPr>
        <p:spPr>
          <a:xfrm>
            <a:off x="-3429000" y="1600200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চিত্রে কয়টি প্রজাপিত ?</a:t>
            </a:r>
            <a:endParaRPr lang="en-US" sz="28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-2438400" y="5943600"/>
            <a:ext cx="1219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৪ টি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495800" y="2286000"/>
            <a:ext cx="4191000" cy="3477875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যে সেটের উপাদান সংখ্যা গণনা করে নির্ধারন করা যায় সেই সেটকে সসীম সেট বলে।</a:t>
            </a:r>
            <a:endParaRPr lang="en-US" sz="4400" dirty="0">
              <a:solidFill>
                <a:srgbClr val="FF0000"/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4" name="Right Arrow 13"/>
          <p:cNvSpPr/>
          <p:nvPr/>
        </p:nvSpPr>
        <p:spPr>
          <a:xfrm>
            <a:off x="3962400" y="3352800"/>
            <a:ext cx="533400" cy="8382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80204E-6 L -0.65 3.80204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1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1" dur="2000"/>
                                        <p:tgtEl>
                                          <p:spTgt spid="235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-3.38575E-6 L 0.425 0.0111 " pathEditMode="relative" ptsTypes="AA">
                                      <p:cBhvr>
                                        <p:cTn id="4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10823E-6 L 0.34167 0.0111 " pathEditMode="relative" ptsTypes="AA">
                                      <p:cBhvr>
                                        <p:cTn id="44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8" dur="3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4" grpId="0" animBg="1"/>
      <p:bldP spid="5" grpId="0"/>
      <p:bldP spid="11" grpId="0"/>
      <p:bldP spid="12" grpId="0"/>
      <p:bldP spid="13" grpId="0" animBg="1"/>
      <p:bldP spid="1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200400" y="228600"/>
            <a:ext cx="2667000" cy="91440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48800" y="304800"/>
            <a:ext cx="2667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অসীম সেট</a:t>
            </a:r>
            <a:endParaRPr lang="en-US" sz="44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24578" name="Picture 2" descr="F:\Downloads\images (2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057" y="2057400"/>
            <a:ext cx="4084949" cy="40386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TextBox 6"/>
          <p:cNvSpPr txBox="1"/>
          <p:nvPr/>
        </p:nvSpPr>
        <p:spPr>
          <a:xfrm>
            <a:off x="-3581400" y="14478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আকাশে তারার সংখ্যা কত ?</a:t>
            </a:r>
            <a:endParaRPr lang="en-US" sz="24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2514600" y="6019800"/>
            <a:ext cx="2057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অসংখ্যক</a:t>
            </a:r>
            <a:endParaRPr lang="en-US" sz="32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953000" y="2133600"/>
            <a:ext cx="3810000" cy="415498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যে সেটের উপাদান সংখ্যা গণনা করে নির্ধারণ করা যায় না সেই সেটকে অসীম সেট বলে।</a:t>
            </a:r>
            <a:endParaRPr lang="en-US" sz="44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0" name="Right Arrow 9"/>
          <p:cNvSpPr/>
          <p:nvPr/>
        </p:nvSpPr>
        <p:spPr>
          <a:xfrm>
            <a:off x="4191000" y="3657600"/>
            <a:ext cx="609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3.36725E-6 L -0.66667 0.0111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245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2.09991E-6 L 0.39167 2.09991E-6 " pathEditMode="relative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93889E-18 -1.3876E-7 L 0.36667 -1.3876E-7 " pathEditMode="relative" ptsTypes="AA">
                                      <p:cBhvr>
                                        <p:cTn id="3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77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5" dur="770" decel="100000"/>
                                        <p:tgtEl>
                                          <p:spTgt spid="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9" dur="77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  <p:bldP spid="8" grpId="0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:\Users\ASUS\Desktop\picture-2\c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371600"/>
            <a:ext cx="2514600" cy="2009775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Oval 4"/>
          <p:cNvSpPr/>
          <p:nvPr/>
        </p:nvSpPr>
        <p:spPr>
          <a:xfrm>
            <a:off x="533400" y="2057400"/>
            <a:ext cx="762000" cy="9144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latin typeface="SolaimanLipi" pitchFamily="65" charset="0"/>
                <a:cs typeface="SolaimanLipi" pitchFamily="65" charset="0"/>
              </a:rPr>
              <a:t>1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838200" y="1524000"/>
            <a:ext cx="990600" cy="83820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2</a:t>
            </a:r>
            <a:endParaRPr lang="en-US" sz="4000" dirty="0"/>
          </a:p>
        </p:txBody>
      </p:sp>
      <p:sp>
        <p:nvSpPr>
          <p:cNvPr id="7" name="Oval 6"/>
          <p:cNvSpPr/>
          <p:nvPr/>
        </p:nvSpPr>
        <p:spPr>
          <a:xfrm>
            <a:off x="1066800" y="2209800"/>
            <a:ext cx="762000" cy="1066800"/>
          </a:xfrm>
          <a:prstGeom prst="ellipse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8" name="Oval 7"/>
          <p:cNvSpPr/>
          <p:nvPr/>
        </p:nvSpPr>
        <p:spPr>
          <a:xfrm>
            <a:off x="838200" y="1752600"/>
            <a:ext cx="914400" cy="9906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latin typeface="SolaimanLipi" pitchFamily="65" charset="0"/>
                <a:cs typeface="SolaimanLipi" pitchFamily="65" charset="0"/>
              </a:rPr>
              <a:t>5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9" name="Oval 8"/>
          <p:cNvSpPr/>
          <p:nvPr/>
        </p:nvSpPr>
        <p:spPr>
          <a:xfrm>
            <a:off x="1676400" y="1752600"/>
            <a:ext cx="609600" cy="1143000"/>
          </a:xfrm>
          <a:prstGeom prst="ellips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>
                <a:solidFill>
                  <a:srgbClr val="FF0000"/>
                </a:solidFill>
              </a:rPr>
              <a:t>3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3048000" y="304800"/>
            <a:ext cx="3048000" cy="1066800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9601200" y="457200"/>
            <a:ext cx="2286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ফাঁকা সেট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2" name="Right Arrow 11"/>
          <p:cNvSpPr/>
          <p:nvPr/>
        </p:nvSpPr>
        <p:spPr>
          <a:xfrm>
            <a:off x="2895600" y="2209800"/>
            <a:ext cx="762000" cy="6096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4114800" y="2362200"/>
            <a:ext cx="4038600" cy="3477875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যে সেটের কোন উপাদান নেই সেই সেটকে  ফাঁকা সেট বলে।</a:t>
            </a:r>
            <a:endParaRPr lang="en-US" sz="4400" dirty="0" smtClean="0">
              <a:latin typeface="SolaimanLipi" pitchFamily="65" charset="0"/>
              <a:cs typeface="SolaimanLipi" pitchFamily="65" charset="0"/>
            </a:endParaRPr>
          </a:p>
          <a:p>
            <a:pPr algn="just"/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 </a:t>
            </a:r>
            <a:endParaRPr lang="en-US" sz="44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7.12303E-7 L -0.65 0.0111 " pathEditMode="relative" ptsTypes="AA"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1.66512E-6 L -3.33333E-6 0.35523 " pathEditMode="relative" ptsTypes="AA">
                                      <p:cBhvr>
                                        <p:cTn id="2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1397E-6 L 3.33333E-6 0.52174 " pathEditMode="relative" ptsTypes="AA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9.58372E-6 L -3.33333E-6 0.45513 " pathEditMode="relative" ptsTypes="AA">
                                      <p:cBhvr>
                                        <p:cTn id="2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-8.32562E-7 L 6.66667E-6 0.44403 " pathEditMode="relative" ptsTypes="AA">
                                      <p:cBhvr>
                                        <p:cTn id="3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7.91859E-6 L -6.66667E-6 0.38854 " pathEditMode="relative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1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3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/>
      <p:bldP spid="12" grpId="0" animBg="1"/>
      <p:bldP spid="13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05200" y="228600"/>
            <a:ext cx="2819400" cy="990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48800" y="2286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সংযোগ সেট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2590800"/>
            <a:ext cx="2743200" cy="2514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29200" y="2438400"/>
            <a:ext cx="2667000" cy="2819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" y="2667000"/>
            <a:ext cx="5334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9" name="Oval 8"/>
          <p:cNvSpPr/>
          <p:nvPr/>
        </p:nvSpPr>
        <p:spPr>
          <a:xfrm>
            <a:off x="1524000" y="2743200"/>
            <a:ext cx="533400" cy="7620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10" name="Oval 9"/>
          <p:cNvSpPr/>
          <p:nvPr/>
        </p:nvSpPr>
        <p:spPr>
          <a:xfrm>
            <a:off x="2133600" y="3276600"/>
            <a:ext cx="533400" cy="7620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11" name="Oval 10"/>
          <p:cNvSpPr/>
          <p:nvPr/>
        </p:nvSpPr>
        <p:spPr>
          <a:xfrm>
            <a:off x="533400" y="3581400"/>
            <a:ext cx="533400" cy="76200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7</a:t>
            </a:r>
            <a:endParaRPr lang="en-US" sz="4000" dirty="0"/>
          </a:p>
        </p:txBody>
      </p:sp>
      <p:sp>
        <p:nvSpPr>
          <p:cNvPr id="13" name="Oval 12"/>
          <p:cNvSpPr/>
          <p:nvPr/>
        </p:nvSpPr>
        <p:spPr>
          <a:xfrm>
            <a:off x="5105400" y="2819400"/>
            <a:ext cx="5334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2</a:t>
            </a:r>
            <a:endParaRPr lang="en-US" sz="4000" dirty="0"/>
          </a:p>
        </p:txBody>
      </p:sp>
      <p:sp>
        <p:nvSpPr>
          <p:cNvPr id="14" name="Oval 13"/>
          <p:cNvSpPr/>
          <p:nvPr/>
        </p:nvSpPr>
        <p:spPr>
          <a:xfrm>
            <a:off x="6172200" y="2514600"/>
            <a:ext cx="533400" cy="7620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15" name="Oval 14"/>
          <p:cNvSpPr/>
          <p:nvPr/>
        </p:nvSpPr>
        <p:spPr>
          <a:xfrm>
            <a:off x="6629400" y="3276600"/>
            <a:ext cx="533400" cy="762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16" name="Oval 15"/>
          <p:cNvSpPr/>
          <p:nvPr/>
        </p:nvSpPr>
        <p:spPr>
          <a:xfrm>
            <a:off x="5410200" y="3733800"/>
            <a:ext cx="533400" cy="762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6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</a:t>
            </a:r>
            <a:r>
              <a:rPr lang="bn-BD" sz="4800" dirty="0" smtClean="0"/>
              <a:t> </a:t>
            </a:r>
            <a:r>
              <a:rPr lang="bn-BD" sz="4800" dirty="0" smtClean="0">
                <a:latin typeface="SolaimanLipi" pitchFamily="65" charset="0"/>
                <a:cs typeface="SolaimanLipi" pitchFamily="65" charset="0"/>
              </a:rPr>
              <a:t>সেট</a:t>
            </a:r>
            <a:endParaRPr lang="en-US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0" y="14478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B</a:t>
            </a:r>
            <a:r>
              <a:rPr lang="bn-BD" sz="4800" dirty="0" smtClean="0"/>
              <a:t> </a:t>
            </a:r>
            <a:r>
              <a:rPr lang="bn-BD" sz="4800" dirty="0" smtClean="0">
                <a:latin typeface="SolaimanLipi" pitchFamily="65" charset="0"/>
                <a:cs typeface="SolaimanLipi" pitchFamily="65" charset="0"/>
              </a:rPr>
              <a:t>সেট</a:t>
            </a:r>
            <a:endParaRPr lang="en-US" sz="48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92075" cy="190500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92075" cy="190500"/>
          </a:xfrm>
          <a:prstGeom prst="rect">
            <a:avLst/>
          </a:prstGeom>
          <a:noFill/>
        </p:spPr>
      </p:pic>
      <p:sp>
        <p:nvSpPr>
          <p:cNvPr id="32" name="Rectangle 31"/>
          <p:cNvSpPr/>
          <p:nvPr/>
        </p:nvSpPr>
        <p:spPr>
          <a:xfrm>
            <a:off x="3505200" y="3200400"/>
            <a:ext cx="914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8800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⋃</a:t>
            </a:r>
            <a:endParaRPr lang="en-US" sz="8800" dirty="0"/>
          </a:p>
        </p:txBody>
      </p:sp>
      <p:sp>
        <p:nvSpPr>
          <p:cNvPr id="33" name="TextBox 32"/>
          <p:cNvSpPr txBox="1"/>
          <p:nvPr/>
        </p:nvSpPr>
        <p:spPr>
          <a:xfrm>
            <a:off x="533400" y="56388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</a:t>
            </a:r>
            <a:endParaRPr lang="en-US" sz="4400" dirty="0"/>
          </a:p>
        </p:txBody>
      </p:sp>
      <p:sp>
        <p:nvSpPr>
          <p:cNvPr id="35" name="Rectangle 34"/>
          <p:cNvSpPr/>
          <p:nvPr/>
        </p:nvSpPr>
        <p:spPr>
          <a:xfrm>
            <a:off x="1066800" y="5562600"/>
            <a:ext cx="6096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e-IL" sz="5400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⋃</a:t>
            </a:r>
            <a:endParaRPr lang="en-US" sz="5400" dirty="0"/>
          </a:p>
        </p:txBody>
      </p:sp>
      <p:sp>
        <p:nvSpPr>
          <p:cNvPr id="36" name="TextBox 35"/>
          <p:cNvSpPr txBox="1"/>
          <p:nvPr/>
        </p:nvSpPr>
        <p:spPr>
          <a:xfrm>
            <a:off x="1676400" y="5638800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</a:t>
            </a:r>
            <a:endParaRPr lang="en-US" sz="4400" dirty="0"/>
          </a:p>
        </p:txBody>
      </p:sp>
      <p:sp>
        <p:nvSpPr>
          <p:cNvPr id="37" name="TextBox 36"/>
          <p:cNvSpPr txBox="1"/>
          <p:nvPr/>
        </p:nvSpPr>
        <p:spPr>
          <a:xfrm>
            <a:off x="2133600" y="56388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sp>
        <p:nvSpPr>
          <p:cNvPr id="38" name="TextBox 37"/>
          <p:cNvSpPr txBox="1"/>
          <p:nvPr/>
        </p:nvSpPr>
        <p:spPr>
          <a:xfrm>
            <a:off x="2667000" y="5638800"/>
            <a:ext cx="6019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SolaimanLipi" pitchFamily="65" charset="0"/>
                <a:cs typeface="SolaimanLipi" pitchFamily="65" charset="0"/>
              </a:rPr>
              <a:t>{1,2,3,4,5,6,7}</a:t>
            </a:r>
            <a:endParaRPr lang="en-US" sz="66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12303E-7 L -0.625 0.0111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0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3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32" grpId="0"/>
      <p:bldP spid="33" grpId="0"/>
      <p:bldP spid="35" grpId="0"/>
      <p:bldP spid="36" grpId="0"/>
      <p:bldP spid="37" grpId="0"/>
      <p:bldP spid="3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3505200" y="228600"/>
            <a:ext cx="2819400" cy="990600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48800" y="228600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 ছেদ সেট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2590800"/>
            <a:ext cx="2743200" cy="25146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029200" y="2438400"/>
            <a:ext cx="2667000" cy="2819400"/>
          </a:xfrm>
          <a:prstGeom prst="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33400" y="2667000"/>
            <a:ext cx="5334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1</a:t>
            </a:r>
            <a:endParaRPr lang="en-US" sz="4000" dirty="0"/>
          </a:p>
        </p:txBody>
      </p:sp>
      <p:sp>
        <p:nvSpPr>
          <p:cNvPr id="9" name="Oval 8"/>
          <p:cNvSpPr/>
          <p:nvPr/>
        </p:nvSpPr>
        <p:spPr>
          <a:xfrm>
            <a:off x="1524000" y="2743200"/>
            <a:ext cx="533400" cy="762000"/>
          </a:xfrm>
          <a:prstGeom prst="ellipse">
            <a:avLst/>
          </a:prstGeom>
          <a:solidFill>
            <a:schemeClr val="accent5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3</a:t>
            </a:r>
            <a:endParaRPr lang="en-US" sz="4000" dirty="0"/>
          </a:p>
        </p:txBody>
      </p:sp>
      <p:sp>
        <p:nvSpPr>
          <p:cNvPr id="10" name="Oval 9"/>
          <p:cNvSpPr/>
          <p:nvPr/>
        </p:nvSpPr>
        <p:spPr>
          <a:xfrm>
            <a:off x="2133600" y="3276600"/>
            <a:ext cx="533400" cy="762000"/>
          </a:xfrm>
          <a:prstGeom prst="ellipse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11" name="Oval 10"/>
          <p:cNvSpPr/>
          <p:nvPr/>
        </p:nvSpPr>
        <p:spPr>
          <a:xfrm>
            <a:off x="533400" y="3581400"/>
            <a:ext cx="533400" cy="762000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7</a:t>
            </a:r>
            <a:endParaRPr lang="en-US" sz="4000" dirty="0"/>
          </a:p>
        </p:txBody>
      </p:sp>
      <p:sp>
        <p:nvSpPr>
          <p:cNvPr id="13" name="Oval 12"/>
          <p:cNvSpPr/>
          <p:nvPr/>
        </p:nvSpPr>
        <p:spPr>
          <a:xfrm>
            <a:off x="5105400" y="2819400"/>
            <a:ext cx="533400" cy="7620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2</a:t>
            </a:r>
            <a:endParaRPr lang="en-US" sz="4000" dirty="0"/>
          </a:p>
        </p:txBody>
      </p:sp>
      <p:sp>
        <p:nvSpPr>
          <p:cNvPr id="14" name="Oval 13"/>
          <p:cNvSpPr/>
          <p:nvPr/>
        </p:nvSpPr>
        <p:spPr>
          <a:xfrm>
            <a:off x="6172200" y="2514600"/>
            <a:ext cx="533400" cy="762000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4</a:t>
            </a:r>
            <a:endParaRPr lang="en-US" sz="4000" dirty="0"/>
          </a:p>
        </p:txBody>
      </p:sp>
      <p:sp>
        <p:nvSpPr>
          <p:cNvPr id="15" name="Oval 14"/>
          <p:cNvSpPr/>
          <p:nvPr/>
        </p:nvSpPr>
        <p:spPr>
          <a:xfrm>
            <a:off x="6629400" y="3276600"/>
            <a:ext cx="533400" cy="762000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5</a:t>
            </a:r>
            <a:endParaRPr lang="en-US" sz="4000" dirty="0"/>
          </a:p>
        </p:txBody>
      </p:sp>
      <p:sp>
        <p:nvSpPr>
          <p:cNvPr id="16" name="Oval 15"/>
          <p:cNvSpPr/>
          <p:nvPr/>
        </p:nvSpPr>
        <p:spPr>
          <a:xfrm>
            <a:off x="5410200" y="3733800"/>
            <a:ext cx="533400" cy="762000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6</a:t>
            </a:r>
            <a:endParaRPr lang="en-US" sz="4000" dirty="0"/>
          </a:p>
        </p:txBody>
      </p:sp>
      <p:sp>
        <p:nvSpPr>
          <p:cNvPr id="17" name="TextBox 16"/>
          <p:cNvSpPr txBox="1"/>
          <p:nvPr/>
        </p:nvSpPr>
        <p:spPr>
          <a:xfrm>
            <a:off x="838200" y="14478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A</a:t>
            </a:r>
            <a:r>
              <a:rPr lang="bn-BD" sz="4800" dirty="0" smtClean="0"/>
              <a:t> </a:t>
            </a:r>
            <a:r>
              <a:rPr lang="bn-BD" sz="4800" dirty="0" smtClean="0">
                <a:latin typeface="SolaimanLipi" pitchFamily="65" charset="0"/>
                <a:cs typeface="SolaimanLipi" pitchFamily="65" charset="0"/>
              </a:rPr>
              <a:t>সেট</a:t>
            </a:r>
            <a:endParaRPr lang="en-US" sz="4800" dirty="0"/>
          </a:p>
        </p:txBody>
      </p:sp>
      <p:sp>
        <p:nvSpPr>
          <p:cNvPr id="18" name="TextBox 17"/>
          <p:cNvSpPr txBox="1"/>
          <p:nvPr/>
        </p:nvSpPr>
        <p:spPr>
          <a:xfrm>
            <a:off x="5334000" y="1447800"/>
            <a:ext cx="1981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B</a:t>
            </a:r>
            <a:r>
              <a:rPr lang="bn-BD" sz="4800" dirty="0" smtClean="0"/>
              <a:t> </a:t>
            </a:r>
            <a:r>
              <a:rPr lang="bn-BD" sz="4800" dirty="0" smtClean="0">
                <a:latin typeface="SolaimanLipi" pitchFamily="65" charset="0"/>
                <a:cs typeface="SolaimanLipi" pitchFamily="65" charset="0"/>
              </a:rPr>
              <a:t>সেট</a:t>
            </a:r>
            <a:endParaRPr lang="en-US" sz="48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92075" cy="190500"/>
          </a:xfrm>
          <a:prstGeom prst="rect">
            <a:avLst/>
          </a:prstGeom>
          <a:noFill/>
        </p:spPr>
      </p:pic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25603" name="Picture 3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92075" cy="190500"/>
          </a:xfrm>
          <a:prstGeom prst="rect">
            <a:avLst/>
          </a:prstGeom>
          <a:noFill/>
        </p:spPr>
      </p:pic>
      <p:sp>
        <p:nvSpPr>
          <p:cNvPr id="32" name="Rectangle 31"/>
          <p:cNvSpPr/>
          <p:nvPr/>
        </p:nvSpPr>
        <p:spPr>
          <a:xfrm>
            <a:off x="3505200" y="3200400"/>
            <a:ext cx="9144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8800" dirty="0"/>
          </a:p>
        </p:txBody>
      </p:sp>
      <p:sp>
        <p:nvSpPr>
          <p:cNvPr id="33" name="TextBox 32"/>
          <p:cNvSpPr txBox="1"/>
          <p:nvPr/>
        </p:nvSpPr>
        <p:spPr>
          <a:xfrm>
            <a:off x="533400" y="56388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A</a:t>
            </a:r>
            <a:endParaRPr lang="en-US" sz="4400" dirty="0"/>
          </a:p>
        </p:txBody>
      </p:sp>
      <p:sp>
        <p:nvSpPr>
          <p:cNvPr id="36" name="TextBox 35"/>
          <p:cNvSpPr txBox="1"/>
          <p:nvPr/>
        </p:nvSpPr>
        <p:spPr>
          <a:xfrm>
            <a:off x="1676400" y="5638800"/>
            <a:ext cx="45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B</a:t>
            </a:r>
            <a:endParaRPr lang="en-US" sz="4400" dirty="0"/>
          </a:p>
        </p:txBody>
      </p:sp>
      <p:sp>
        <p:nvSpPr>
          <p:cNvPr id="37" name="TextBox 36"/>
          <p:cNvSpPr txBox="1"/>
          <p:nvPr/>
        </p:nvSpPr>
        <p:spPr>
          <a:xfrm>
            <a:off x="2133600" y="5638800"/>
            <a:ext cx="60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=</a:t>
            </a:r>
            <a:endParaRPr lang="en-US" sz="4400" dirty="0"/>
          </a:p>
        </p:txBody>
      </p:sp>
      <p:sp>
        <p:nvSpPr>
          <p:cNvPr id="38" name="TextBox 37"/>
          <p:cNvSpPr txBox="1"/>
          <p:nvPr/>
        </p:nvSpPr>
        <p:spPr>
          <a:xfrm>
            <a:off x="2667000" y="5638800"/>
            <a:ext cx="2209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dirty="0" smtClean="0">
                <a:latin typeface="SolaimanLipi" pitchFamily="65" charset="0"/>
                <a:cs typeface="SolaimanLipi" pitchFamily="65" charset="0"/>
              </a:rPr>
              <a:t>{5}</a:t>
            </a:r>
            <a:endParaRPr lang="en-US" sz="6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657600" y="3352800"/>
            <a:ext cx="1066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800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⋂</a:t>
            </a:r>
            <a:endParaRPr lang="en-US" sz="8800" dirty="0"/>
          </a:p>
        </p:txBody>
      </p:sp>
      <p:sp>
        <p:nvSpPr>
          <p:cNvPr id="28" name="Rectangle 27"/>
          <p:cNvSpPr/>
          <p:nvPr/>
        </p:nvSpPr>
        <p:spPr>
          <a:xfrm>
            <a:off x="990600" y="5411450"/>
            <a:ext cx="762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600" dirty="0" smtClean="0">
                <a:solidFill>
                  <a:srgbClr val="FF0000"/>
                </a:solidFill>
                <a:latin typeface="Lucida Sans Unicode"/>
                <a:cs typeface="Lucida Sans Unicode"/>
              </a:rPr>
              <a:t>⋂</a:t>
            </a:r>
            <a:endParaRPr lang="en-US" sz="6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7.12303E-7 L -0.625 0.0111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4" presetClass="entr" presetSubtype="0" accel="10000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1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9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54" presetClass="entr" presetSubtype="0" ac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2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4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/>
      <p:bldP spid="18" grpId="0"/>
      <p:bldP spid="32" grpId="0"/>
      <p:bldP spid="33" grpId="0"/>
      <p:bldP spid="36" grpId="0"/>
      <p:bldP spid="37" grpId="0"/>
      <p:bldP spid="38" grpId="0"/>
      <p:bldP spid="26" grpId="0"/>
      <p:bldP spid="2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:\Users\ASUS\Desktop\picture-2\c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2425067"/>
            <a:ext cx="2590800" cy="2007871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Rounded Rectangle 4"/>
          <p:cNvSpPr/>
          <p:nvPr/>
        </p:nvSpPr>
        <p:spPr>
          <a:xfrm>
            <a:off x="2895600" y="533400"/>
            <a:ext cx="3048000" cy="9906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448800" y="6096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SolaimanLipi" pitchFamily="65" charset="0"/>
                <a:cs typeface="SolaimanLipi" pitchFamily="65" charset="0"/>
              </a:rPr>
              <a:t>সার্বিক সেট</a:t>
            </a:r>
            <a:endParaRPr lang="en-US" sz="54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8600" y="1905000"/>
            <a:ext cx="2590800" cy="584775"/>
          </a:xfrm>
          <a:prstGeom prst="rect">
            <a:avLst/>
          </a:prstGeom>
          <a:solidFill>
            <a:srgbClr val="00B050"/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A = { 1, 2, 3 } </a:t>
            </a:r>
            <a:endParaRPr lang="en-US" sz="3200" dirty="0"/>
          </a:p>
        </p:txBody>
      </p:sp>
      <p:sp>
        <p:nvSpPr>
          <p:cNvPr id="9" name="Rectangle 8"/>
          <p:cNvSpPr/>
          <p:nvPr/>
        </p:nvSpPr>
        <p:spPr>
          <a:xfrm>
            <a:off x="228600" y="3505200"/>
            <a:ext cx="2667000" cy="584775"/>
          </a:xfrm>
          <a:prstGeom prst="rect">
            <a:avLst/>
          </a:prstGeom>
          <a:solidFill>
            <a:srgbClr val="FF0000"/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B = { 2, 4, 5 } </a:t>
            </a:r>
            <a:endParaRPr lang="en-US" sz="3200" dirty="0"/>
          </a:p>
        </p:txBody>
      </p:sp>
      <p:sp>
        <p:nvSpPr>
          <p:cNvPr id="10" name="Rectangle 9"/>
          <p:cNvSpPr/>
          <p:nvPr/>
        </p:nvSpPr>
        <p:spPr>
          <a:xfrm>
            <a:off x="228600" y="5105400"/>
            <a:ext cx="2514600" cy="584775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C = { 4, 6, 7 } </a:t>
            </a:r>
            <a:endParaRPr lang="en-US" sz="3200" dirty="0"/>
          </a:p>
        </p:txBody>
      </p:sp>
      <p:sp>
        <p:nvSpPr>
          <p:cNvPr id="11" name="Rectangle 10"/>
          <p:cNvSpPr/>
          <p:nvPr/>
        </p:nvSpPr>
        <p:spPr>
          <a:xfrm>
            <a:off x="228600" y="6019800"/>
            <a:ext cx="42672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U = { 1, 2, 3, 4, 5, 6,7 }</a:t>
            </a:r>
            <a:endParaRPr lang="en-US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172200" y="1752600"/>
            <a:ext cx="2743200" cy="452431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আলোচনা সংশিষ্ট সকল সেট যদি একটি নিদিষ্ট সেটের উপসেট হয় তবে ঐ নির্দিষ্ট সেটকে এর উপসেটগুলোর সাপেক্ষে সার্বিক সেট বলে</a:t>
            </a:r>
            <a:r>
              <a:rPr lang="bn-BD" dirty="0" smtClean="0">
                <a:latin typeface="SolaimanLipi" pitchFamily="65" charset="0"/>
                <a:cs typeface="SolaimanLipi" pitchFamily="65" charset="0"/>
              </a:rPr>
              <a:t>।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191000" y="4800600"/>
            <a:ext cx="10668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dirty="0" smtClean="0">
                <a:solidFill>
                  <a:srgbClr val="FF0000"/>
                </a:solidFill>
              </a:rPr>
              <a:t>U</a:t>
            </a:r>
            <a:endParaRPr lang="en-US" sz="66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5.3654E-6 L -0.70833 -5.3654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3" dur="20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6667 0.17762 " pathEditMode="relative" ptsTypes="AA">
                                      <p:cBhvr>
                                        <p:cTn id="5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4166 -0.0555 " pathEditMode="relative" ptsTypes="AA">
                                      <p:cBhvr>
                                        <p:cTn id="6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375 -0.27752 " pathEditMode="relative" ptsTypes="AA">
                                      <p:cBhvr>
                                        <p:cTn id="6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77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0" dur="770" decel="100000"/>
                                        <p:tgtEl>
                                          <p:spTgt spid="12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2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4" dur="77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8" grpId="0" animBg="1"/>
      <p:bldP spid="8" grpId="1" animBg="1"/>
      <p:bldP spid="9" grpId="0" animBg="1"/>
      <p:bldP spid="9" grpId="1" animBg="1"/>
      <p:bldP spid="10" grpId="0" animBg="1"/>
      <p:bldP spid="10" grpId="1" animBg="1"/>
      <p:bldP spid="11" grpId="0"/>
      <p:bldP spid="12" grpId="0" animBg="1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389120"/>
          </a:xfrm>
        </p:spPr>
        <p:txBody>
          <a:bodyPr/>
          <a:lstStyle/>
          <a:p>
            <a:pPr algn="just"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U = { 1, 2, 3, 4, 5, 6</a:t>
            </a:r>
            <a:r>
              <a:rPr lang="bn-BD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,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7 } </a:t>
            </a:r>
            <a:r>
              <a:rPr lang="bn-BD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,</a:t>
            </a:r>
            <a:r>
              <a:rPr lang="bn-BD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A = { 1, 2, 3 }  ,</a:t>
            </a:r>
            <a:r>
              <a:rPr lang="bn-BD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 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SolaimanLipi" pitchFamily="65" charset="0"/>
              <a:cs typeface="SolaimanLipi" pitchFamily="65" charset="0"/>
            </a:endParaRPr>
          </a:p>
          <a:p>
            <a:pPr algn="just">
              <a:buNone/>
            </a:pP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B = { 2, 4, 5 }  </a:t>
            </a:r>
            <a:r>
              <a:rPr lang="bn-BD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এবং </a:t>
            </a:r>
            <a:r>
              <a:rPr lang="en-US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C = { 4, 6, 7 }  </a:t>
            </a:r>
            <a:r>
              <a:rPr lang="bn-BD" sz="28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SolaimanLipi" pitchFamily="65" charset="0"/>
                <a:cs typeface="SolaimanLipi" pitchFamily="65" charset="0"/>
              </a:rPr>
              <a:t>হলে নিম্নলিখিত সেটগুলো নির্ণয় করঃ</a:t>
            </a: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SolaimanLipi" pitchFamily="65" charset="0"/>
              <a:cs typeface="SolaimanLipi" pitchFamily="65" charset="0"/>
            </a:endParaRPr>
          </a:p>
          <a:p>
            <a:pPr algn="just">
              <a:buNone/>
            </a:pPr>
            <a:endParaRPr lang="en-US" sz="2800" b="1" dirty="0" smtClean="0">
              <a:solidFill>
                <a:schemeClr val="tx1">
                  <a:lumMod val="95000"/>
                  <a:lumOff val="5000"/>
                </a:schemeClr>
              </a:solidFill>
              <a:latin typeface="SolaimanLipi" pitchFamily="65" charset="0"/>
              <a:cs typeface="SolaimanLipi" pitchFamily="65" charset="0"/>
            </a:endParaRPr>
          </a:p>
          <a:p>
            <a:pPr algn="just">
              <a:buNone/>
            </a:pPr>
            <a:r>
              <a:rPr lang="bn-BD" sz="2800" dirty="0" smtClean="0">
                <a:solidFill>
                  <a:srgbClr val="FF0000"/>
                </a:solidFill>
                <a:latin typeface="Lucida Sans Unicode"/>
              </a:rPr>
              <a:t> </a:t>
            </a:r>
            <a:r>
              <a:rPr lang="en-US" sz="4400" dirty="0" smtClean="0">
                <a:solidFill>
                  <a:srgbClr val="002060"/>
                </a:solidFill>
                <a:latin typeface="Lucida Sans Unicode"/>
              </a:rPr>
              <a:t>1) A </a:t>
            </a:r>
            <a:r>
              <a:rPr lang="en-US" sz="4400" dirty="0" smtClean="0">
                <a:solidFill>
                  <a:srgbClr val="002060"/>
                </a:solidFill>
                <a:latin typeface="Lucida Sans Unicode"/>
                <a:cs typeface="Lucida Sans Unicode"/>
              </a:rPr>
              <a:t>⋃ B = </a:t>
            </a:r>
            <a:r>
              <a:rPr lang="bn-BD" sz="4400" dirty="0" smtClean="0">
                <a:solidFill>
                  <a:srgbClr val="002060"/>
                </a:solidFill>
                <a:latin typeface="Lucida Sans Unicode"/>
                <a:cs typeface="Lucida Sans Unicode"/>
              </a:rPr>
              <a:t>কত এবং </a:t>
            </a:r>
            <a:r>
              <a:rPr lang="en-US" sz="4400" dirty="0" smtClean="0">
                <a:solidFill>
                  <a:srgbClr val="002060"/>
                </a:solidFill>
                <a:latin typeface="Lucida Sans Unicode"/>
                <a:cs typeface="Lucida Sans Unicode"/>
              </a:rPr>
              <a:t>A ⋂ C</a:t>
            </a:r>
            <a:r>
              <a:rPr lang="bn-BD" sz="4400" dirty="0" smtClean="0">
                <a:solidFill>
                  <a:srgbClr val="002060"/>
                </a:solidFill>
                <a:latin typeface="Lucida Sans Unicode"/>
                <a:cs typeface="Lucida Sans Unicode"/>
              </a:rPr>
              <a:t> = কত</a:t>
            </a:r>
            <a:endParaRPr lang="en-US" sz="2800" dirty="0" smtClean="0">
              <a:solidFill>
                <a:srgbClr val="002060"/>
              </a:solidFill>
              <a:latin typeface="Lucida Sans Unicode"/>
              <a:cs typeface="Lucida Sans Unicode"/>
            </a:endParaRPr>
          </a:p>
          <a:p>
            <a:pPr algn="just">
              <a:buNone/>
            </a:pPr>
            <a:r>
              <a:rPr lang="en-US" sz="4400" b="1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2) (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Lucida Sans Unicode"/>
              </a:rPr>
              <a:t>A </a:t>
            </a:r>
            <a:r>
              <a:rPr lang="en-US" sz="4400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⋃ B ) ⋂ C</a:t>
            </a:r>
            <a:r>
              <a:rPr lang="bn-BD" sz="4400" dirty="0" smtClean="0">
                <a:solidFill>
                  <a:schemeClr val="tx2">
                    <a:lumMod val="75000"/>
                  </a:schemeClr>
                </a:solidFill>
                <a:latin typeface="Lucida Sans Unicode"/>
                <a:cs typeface="Lucida Sans Unicode"/>
              </a:rPr>
              <a:t> = কত</a:t>
            </a:r>
            <a:endParaRPr lang="en-US" sz="4400" b="1" dirty="0" smtClean="0">
              <a:solidFill>
                <a:schemeClr val="tx2">
                  <a:lumMod val="75000"/>
                </a:schemeClr>
              </a:solidFill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>
            <a:normAutofit/>
          </a:bodyPr>
          <a:lstStyle/>
          <a:p>
            <a:pPr algn="ctr"/>
            <a:r>
              <a:rPr lang="bn-BD" sz="6600" b="1" dirty="0" smtClean="0">
                <a:solidFill>
                  <a:srgbClr val="0000CC"/>
                </a:solidFill>
                <a:latin typeface="SolaimanLipi" pitchFamily="65" charset="0"/>
                <a:cs typeface="SolaimanLipi" pitchFamily="65" charset="0"/>
              </a:rPr>
              <a:t>দলীয় কাজ</a:t>
            </a:r>
            <a:endParaRPr lang="en-US" sz="60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" dur="77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770" decel="100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3" dur="770" decel="100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2" dur="77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4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3048000" y="152400"/>
            <a:ext cx="3124200" cy="1295400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601200" y="1524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SolaimanLipi" pitchFamily="65" charset="0"/>
                <a:cs typeface="SolaimanLipi" pitchFamily="65" charset="0"/>
              </a:rPr>
              <a:t>একক কাজ</a:t>
            </a:r>
            <a:endParaRPr lang="en-US" sz="48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85800" y="2133600"/>
            <a:ext cx="7543800" cy="286232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SolaimanLipi" pitchFamily="65" charset="0"/>
                <a:cs typeface="SolaimanLipi" pitchFamily="65" charset="0"/>
              </a:rPr>
              <a:t>নিজ নিজ খাতায় তিনটা করে সসীম সেট ও অসীম সেট লিখ।</a:t>
            </a:r>
            <a:endParaRPr lang="en-US" sz="60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6.61425E-6 L -0.66666 0.02221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E:\TOMIJ\picture (2)\download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609600"/>
            <a:ext cx="1600200" cy="16002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4" name="Flowchart: Alternate Process 3"/>
          <p:cNvSpPr/>
          <p:nvPr/>
        </p:nvSpPr>
        <p:spPr>
          <a:xfrm>
            <a:off x="2743200" y="914400"/>
            <a:ext cx="3352800" cy="1219200"/>
          </a:xfrm>
          <a:prstGeom prst="flowChartAlternateProcess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525000" y="685800"/>
            <a:ext cx="28956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6600" dirty="0" smtClean="0">
                <a:latin typeface="SolaimanLipi" pitchFamily="65" charset="0"/>
                <a:cs typeface="SolaimanLipi" pitchFamily="65" charset="0"/>
              </a:rPr>
              <a:t>পরিচিতি</a:t>
            </a:r>
            <a:endParaRPr lang="en-US" sz="66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2050" name="Picture 2" descr="E:\TOMIJ\tomij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5400" y="875968"/>
            <a:ext cx="762000" cy="9541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053" name="Picture 5" descr="C:\Users\ASUS\Desktop\picture-2\images (1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2438400"/>
            <a:ext cx="990600" cy="6858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>
            <a:off x="1371600" y="2362200"/>
            <a:ext cx="5105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SolaimanLipi" pitchFamily="65" charset="0"/>
                <a:cs typeface="SolaimanLipi" pitchFamily="65" charset="0"/>
              </a:rPr>
              <a:t>   মহঃ তমিজ উদ্দিন</a:t>
            </a:r>
            <a:endParaRPr lang="en-US" sz="48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1" name="Picture 5" descr="C:\Users\ASUS\Desktop\picture-2\images (1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200400"/>
            <a:ext cx="990600" cy="68580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1600200" y="3276600"/>
            <a:ext cx="472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সহকারী প্রধান শিক্ষক</a:t>
            </a:r>
            <a:endParaRPr lang="en-US" sz="44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3" name="Picture 5" descr="C:\Users\ASUS\Desktop\picture-2\images (1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3962400"/>
            <a:ext cx="990600" cy="6858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1447800" y="3962400"/>
            <a:ext cx="5486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খো,জা.পা.মা.বালিকা বিদ্যা</a:t>
            </a:r>
            <a:r>
              <a:rPr lang="bn-BD" sz="4800" dirty="0" smtClean="0">
                <a:latin typeface="SolaimanLipi" pitchFamily="65" charset="0"/>
                <a:cs typeface="SolaimanLipi" pitchFamily="65" charset="0"/>
              </a:rPr>
              <a:t>.</a:t>
            </a:r>
            <a:endParaRPr lang="en-US" sz="48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04800" y="4800600"/>
            <a:ext cx="8534400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         শ্রেণীঃ নবম    বিষয়ঃ গণিত</a:t>
            </a:r>
          </a:p>
          <a:p>
            <a:r>
              <a:rPr lang="bn-BD" sz="44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আলোচ্য বিষয়ঃ বীজগণিত (দ্বিতীয় অধ্যায়</a:t>
            </a:r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)</a:t>
            </a:r>
          </a:p>
          <a:p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46945E-18 -1.85185E-6 L -0.70833 0.02222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155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1155" decel="100000"/>
                                        <p:tgtEl>
                                          <p:spTgt spid="205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3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4" dur="1155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5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6" dur="1155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7" dur="1845" accel="100000" fill="hold">
                                          <p:stCondLst>
                                            <p:cond delay="1155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9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895600" y="228600"/>
            <a:ext cx="3124200" cy="1143000"/>
          </a:xfrm>
          <a:prstGeom prst="roundRect">
            <a:avLst/>
          </a:prstGeom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448800" y="228600"/>
            <a:ext cx="2286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SolaimanLipi" pitchFamily="65" charset="0"/>
                <a:cs typeface="SolaimanLipi" pitchFamily="65" charset="0"/>
              </a:rPr>
              <a:t>মূল্যায়ন</a:t>
            </a:r>
            <a:endParaRPr lang="en-US" sz="54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27650" name="Picture 2" descr="F:\Downloads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304800" y="2971800"/>
            <a:ext cx="2567553" cy="1600200"/>
          </a:xfrm>
          <a:prstGeom prst="rect">
            <a:avLst/>
          </a:prstGeom>
          <a:noFill/>
        </p:spPr>
      </p:pic>
      <p:pic>
        <p:nvPicPr>
          <p:cNvPr id="11" name="Picture 1" descr="C:\Documents and Settings\uj\Desktop\nayeemewudhkblog_1221421182_1-reflect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00400" y="2971800"/>
            <a:ext cx="3106271" cy="1600200"/>
          </a:xfrm>
          <a:prstGeom prst="rect">
            <a:avLst/>
          </a:prstGeom>
          <a:noFill/>
        </p:spPr>
      </p:pic>
      <p:pic>
        <p:nvPicPr>
          <p:cNvPr id="27653" name="Picture 5" descr="C:\Users\ASUS\Desktop\picture-2\ab5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858000" y="2895600"/>
            <a:ext cx="1905000" cy="1618247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1066800" y="22098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A</a:t>
            </a:r>
            <a:endParaRPr lang="en-US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3962400" y="22860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B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7467600" y="2133600"/>
            <a:ext cx="99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C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533400" y="4953000"/>
            <a:ext cx="83820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olaimanLipi" pitchFamily="65" charset="0"/>
                <a:cs typeface="SolaimanLipi" pitchFamily="65" charset="0"/>
              </a:rPr>
              <a:t>D</a:t>
            </a:r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 সেট হলো৫ থেকে বড় ২০ থেকে ছোট জোড় সংখ্যার সেট।</a:t>
            </a:r>
            <a:endParaRPr lang="en-US" sz="32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3400" y="60960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SolaimanLipi" pitchFamily="65" charset="0"/>
                <a:cs typeface="SolaimanLipi" pitchFamily="65" charset="0"/>
              </a:rPr>
              <a:t>E</a:t>
            </a:r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 সেট হলো</a:t>
            </a:r>
            <a:r>
              <a:rPr lang="en-US" sz="3200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 সকল বিজোড় স্বাভাবিক সংখ্যার সেট।</a:t>
            </a:r>
            <a:endParaRPr lang="en-US" sz="32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04800" y="1447800"/>
            <a:ext cx="8610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নিচের ছবি ও লেখা দেখে কোনটি কোন সেট নির্ণয় কর।</a:t>
            </a:r>
            <a:endParaRPr lang="en-US" sz="32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3.80204E-6 L -0.65833 3.80204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2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77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7" dur="770" decel="100000"/>
                                        <p:tgtEl>
                                          <p:spTgt spid="1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1" dur="77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77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8" dur="770" decel="100000"/>
                                        <p:tgtEl>
                                          <p:spTgt spid="1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3" grpId="0"/>
      <p:bldP spid="14" grpId="0"/>
      <p:bldP spid="15" grpId="0"/>
      <p:bldP spid="16" grpId="0"/>
      <p:bldP spid="18" grpId="0"/>
      <p:bldP spid="19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ASUS\Desktop\picture-2\a10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76600" y="152401"/>
            <a:ext cx="2667000" cy="14478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4724400"/>
            <a:ext cx="64008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AutoNum type="romanLcParenR"/>
            </a:pPr>
            <a:r>
              <a:rPr lang="en-US" sz="4400" b="1" dirty="0" smtClean="0">
                <a:latin typeface="SolaimanLipi" pitchFamily="65" charset="0"/>
                <a:cs typeface="SolaimanLipi" pitchFamily="65" charset="0"/>
              </a:rPr>
              <a:t>(A ⋃ B) ⋂ C</a:t>
            </a:r>
            <a:r>
              <a:rPr lang="bn-BD" sz="4400" b="1" dirty="0" smtClean="0">
                <a:latin typeface="SolaimanLipi" pitchFamily="65" charset="0"/>
                <a:cs typeface="SolaimanLipi" pitchFamily="65" charset="0"/>
              </a:rPr>
              <a:t> = কত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1828800"/>
            <a:ext cx="7848600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smtClean="0">
                <a:latin typeface="SolaimanLipi" pitchFamily="65" charset="0"/>
                <a:cs typeface="SolaimanLipi" pitchFamily="65" charset="0"/>
              </a:rPr>
              <a:t>U = { 1, 2, 3, 4, 5, 6 },</a:t>
            </a:r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smtClean="0">
                <a:latin typeface="SolaimanLipi" pitchFamily="65" charset="0"/>
                <a:cs typeface="SolaimanLipi" pitchFamily="65" charset="0"/>
              </a:rPr>
              <a:t>A = {</a:t>
            </a:r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smtClean="0">
                <a:latin typeface="SolaimanLipi" pitchFamily="65" charset="0"/>
                <a:cs typeface="SolaimanLipi" pitchFamily="65" charset="0"/>
              </a:rPr>
              <a:t>1, 2, 3</a:t>
            </a:r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smtClean="0">
                <a:latin typeface="SolaimanLipi" pitchFamily="65" charset="0"/>
                <a:cs typeface="SolaimanLipi" pitchFamily="65" charset="0"/>
              </a:rPr>
              <a:t>} ,B = { 2, 4, 5 }  </a:t>
            </a:r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এবং </a:t>
            </a:r>
            <a:r>
              <a:rPr lang="en-US" sz="4000" b="1" dirty="0" smtClean="0">
                <a:latin typeface="SolaimanLipi" pitchFamily="65" charset="0"/>
                <a:cs typeface="SolaimanLipi" pitchFamily="65" charset="0"/>
              </a:rPr>
              <a:t>C</a:t>
            </a:r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smtClean="0">
                <a:latin typeface="SolaimanLipi" pitchFamily="65" charset="0"/>
                <a:cs typeface="SolaimanLipi" pitchFamily="65" charset="0"/>
              </a:rPr>
              <a:t>=</a:t>
            </a:r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smtClean="0">
                <a:latin typeface="SolaimanLipi" pitchFamily="65" charset="0"/>
                <a:cs typeface="SolaimanLipi" pitchFamily="65" charset="0"/>
              </a:rPr>
              <a:t>{</a:t>
            </a:r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smtClean="0">
                <a:latin typeface="SolaimanLipi" pitchFamily="65" charset="0"/>
                <a:cs typeface="SolaimanLipi" pitchFamily="65" charset="0"/>
              </a:rPr>
              <a:t>4, 6, 7</a:t>
            </a:r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en-US" sz="4000" b="1" dirty="0" smtClean="0">
                <a:latin typeface="SolaimanLipi" pitchFamily="65" charset="0"/>
                <a:cs typeface="SolaimanLipi" pitchFamily="65" charset="0"/>
              </a:rPr>
              <a:t>}</a:t>
            </a:r>
            <a:r>
              <a:rPr lang="bn-BD" sz="4000" b="1" dirty="0" smtClean="0">
                <a:latin typeface="SolaimanLipi" pitchFamily="65" charset="0"/>
                <a:cs typeface="SolaimanLipi" pitchFamily="65" charset="0"/>
              </a:rPr>
              <a:t> হলে নিচের সমস্যা গুলো সমাধান কর।</a:t>
            </a:r>
            <a:r>
              <a:rPr lang="bn-BD" b="1" dirty="0" smtClean="0">
                <a:latin typeface="SolaimanLipi" pitchFamily="65" charset="0"/>
                <a:cs typeface="SolaimanLipi" pitchFamily="65" charset="0"/>
              </a:rPr>
              <a:t>	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04800" y="5791200"/>
            <a:ext cx="3962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4800" b="1" dirty="0" smtClean="0">
                <a:latin typeface="SolaimanLipi" pitchFamily="65" charset="0"/>
                <a:cs typeface="SolaimanLipi" pitchFamily="65" charset="0"/>
              </a:rPr>
              <a:t>ii)   A⋂B</a:t>
            </a:r>
            <a:r>
              <a:rPr lang="bn-BD" sz="4800" b="1" dirty="0" smtClean="0">
                <a:latin typeface="SolaimanLipi" pitchFamily="65" charset="0"/>
                <a:cs typeface="SolaimanLipi" pitchFamily="65" charset="0"/>
              </a:rPr>
              <a:t> = কত</a:t>
            </a:r>
          </a:p>
        </p:txBody>
      </p:sp>
      <p:sp>
        <p:nvSpPr>
          <p:cNvPr id="8" name="Rectangle 7"/>
          <p:cNvSpPr/>
          <p:nvPr/>
        </p:nvSpPr>
        <p:spPr>
          <a:xfrm>
            <a:off x="4495800" y="5715000"/>
            <a:ext cx="41148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/>
            <a:r>
              <a:rPr lang="en-US" sz="4800" b="1" dirty="0" smtClean="0">
                <a:latin typeface="SolaimanLipi" pitchFamily="65" charset="0"/>
                <a:cs typeface="SolaimanLipi" pitchFamily="65" charset="0"/>
              </a:rPr>
              <a:t>iii) B⋂C</a:t>
            </a:r>
            <a:r>
              <a:rPr lang="bn-BD" sz="4800" b="1" dirty="0" smtClean="0">
                <a:latin typeface="SolaimanLipi" pitchFamily="65" charset="0"/>
                <a:cs typeface="SolaimanLipi" pitchFamily="65" charset="0"/>
              </a:rPr>
              <a:t> = কত</a:t>
            </a:r>
          </a:p>
        </p:txBody>
      </p:sp>
      <p:pic>
        <p:nvPicPr>
          <p:cNvPr id="23555" name="Picture 3" descr="C:\Users\ASUS\Desktop\picture-2\a1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7200" y="0"/>
            <a:ext cx="2438400" cy="170416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23556" name="Picture 4" descr="C:\Users\ASUS\Desktop\picture-2\images (2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00800" y="228601"/>
            <a:ext cx="2057006" cy="12954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7" dur="20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77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2" dur="770" decel="100000"/>
                                        <p:tgtEl>
                                          <p:spTgt spid="5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4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6" dur="77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00" y="685800"/>
            <a:ext cx="7162799" cy="5867400"/>
          </a:xfrm>
          <a:prstGeom prst="ellipse">
            <a:avLst/>
          </a:prstGeom>
          <a:ln w="63500" cap="rnd">
            <a:solidFill>
              <a:srgbClr val="7030A0"/>
            </a:solidFill>
          </a:ln>
          <a:effectLst>
            <a:glow rad="228600">
              <a:schemeClr val="accent2">
                <a:satMod val="175000"/>
                <a:alpha val="40000"/>
              </a:schemeClr>
            </a:glow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graphicFrame>
        <p:nvGraphicFramePr>
          <p:cNvPr id="7" name="Diagram 6"/>
          <p:cNvGraphicFramePr/>
          <p:nvPr>
            <p:extLst>
              <p:ext uri="{D42A27DB-BD31-4B8C-83A1-F6EECF244321}">
                <p14:modId xmlns="" xmlns:p14="http://schemas.microsoft.com/office/powerpoint/2010/main" val="1362779210"/>
              </p:ext>
            </p:extLst>
          </p:nvPr>
        </p:nvGraphicFramePr>
        <p:xfrm>
          <a:off x="4572000" y="2286000"/>
          <a:ext cx="1107996" cy="24471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="" xmlns:p14="http://schemas.microsoft.com/office/powerpoint/2010/main" val="2505526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2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3.70028E-8 L -0.30833 0.033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417" y="1665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6" presetClass="emph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7" grpId="1">
        <p:bldAsOne/>
      </p:bldGraphic>
      <p:bldGraphic spid="7" grpId="2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81000" y="152400"/>
            <a:ext cx="8534400" cy="830997"/>
          </a:xfrm>
          <a:prstGeom prst="rect">
            <a:avLst/>
          </a:prstGeom>
          <a:ln/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4800" b="1" cap="all" dirty="0" smtClean="0">
                <a:ln w="0">
                  <a:solidFill>
                    <a:srgbClr val="FF0000"/>
                  </a:solidFill>
                </a:ln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SolaimanLipi" pitchFamily="65" charset="0"/>
                <a:cs typeface="SolaimanLipi" pitchFamily="65" charset="0"/>
              </a:rPr>
              <a:t>নিচের চিত্রগুলো লক্ষ্য কর</a:t>
            </a:r>
            <a:endParaRPr lang="en-US" sz="4800" b="1" cap="all" dirty="0">
              <a:ln w="0">
                <a:solidFill>
                  <a:srgbClr val="FF0000"/>
                </a:solidFill>
              </a:ln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028" name="Picture 4" descr="C:\Users\ASUS\Desktop\picture-2\b18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219200"/>
            <a:ext cx="3891642" cy="2057400"/>
          </a:xfrm>
          <a:prstGeom prst="rect">
            <a:avLst/>
          </a:prstGeom>
          <a:ln w="190500" cap="sq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3" name="Picture 9" descr="C:\Users\ASUS\Desktop\download (2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19600" y="1143000"/>
            <a:ext cx="4191000" cy="2133600"/>
          </a:xfrm>
          <a:prstGeom prst="rect">
            <a:avLst/>
          </a:prstGeom>
          <a:ln w="190500" cap="sq">
            <a:solidFill>
              <a:srgbClr val="00B05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5" name="Picture 11" descr="C:\Users\ASUS\Desktop\images (2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509243" y="3886200"/>
            <a:ext cx="4025158" cy="2209800"/>
          </a:xfrm>
          <a:prstGeom prst="rect">
            <a:avLst/>
          </a:prstGeom>
          <a:ln w="190500" cap="sq">
            <a:solidFill>
              <a:schemeClr val="tx2">
                <a:lumMod val="60000"/>
                <a:lumOff val="40000"/>
              </a:schemeClr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pic>
        <p:nvPicPr>
          <p:cNvPr id="1036" name="Picture 12" descr="C:\Users\ASUS\Desktop\images (3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3886200"/>
            <a:ext cx="3857978" cy="2209800"/>
          </a:xfrm>
          <a:prstGeom prst="rect">
            <a:avLst/>
          </a:prstGeom>
          <a:ln w="190500" cap="sq">
            <a:solidFill>
              <a:srgbClr val="00B050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8" name="TextBox 7"/>
          <p:cNvSpPr txBox="1"/>
          <p:nvPr/>
        </p:nvSpPr>
        <p:spPr>
          <a:xfrm>
            <a:off x="-2133600" y="3352800"/>
            <a:ext cx="1905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ডিনার সেট</a:t>
            </a:r>
            <a:endParaRPr lang="en-US" sz="28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677400" y="3352800"/>
            <a:ext cx="2057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   সোফা সেট</a:t>
            </a:r>
            <a:endParaRPr lang="en-US" sz="28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2514600" y="624840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গয়নার সেট</a:t>
            </a:r>
            <a:endParaRPr lang="en-US" sz="28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372600" y="624840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মোবাইল সেট</a:t>
            </a:r>
            <a:endParaRPr lang="en-US" sz="28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11111E-6 L 0.33334 -0.01111 " pathEditMode="relative" ptsTypes="AA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6 0.00624 L -0.44583 0.00624 " pathEditMode="relative" rAng="0" ptsTypes="AA">
                                      <p:cBhvr>
                                        <p:cTn id="40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8.67362E-19 L 0.3 8.67362E-19 " pathEditMode="relative" ptsTypes="AA">
                                      <p:cBhvr>
                                        <p:cTn id="4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8.88889E-6 L -0.40833 -8.88889E-6 " pathEditMode="relative" ptsTypes="AA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F:\Downloads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7371595" cy="4594269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685800" y="304800"/>
            <a:ext cx="8001000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400" dirty="0" smtClean="0">
                <a:ln>
                  <a:solidFill>
                    <a:schemeClr val="accent3">
                      <a:lumMod val="75000"/>
                    </a:schemeClr>
                  </a:solidFill>
                </a:ln>
                <a:latin typeface="SolaimanLipi" pitchFamily="65" charset="0"/>
                <a:cs typeface="SolaimanLipi" pitchFamily="65" charset="0"/>
              </a:rPr>
              <a:t>তাহলে আজকের পাঠের বিষয় </a:t>
            </a:r>
          </a:p>
          <a:p>
            <a:pPr algn="ctr"/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‍‌‍‍‍‍‍‍‍‍‍‍ </a:t>
            </a:r>
            <a:r>
              <a:rPr lang="bn-BD" sz="6600" b="1" u="sng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SolaimanLipi" pitchFamily="65" charset="0"/>
                <a:cs typeface="SolaimanLipi" pitchFamily="65" charset="0"/>
              </a:rPr>
              <a:t>সেট</a:t>
            </a:r>
            <a:endParaRPr lang="en-US" sz="4400" u="sng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7" dur="3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3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2438400" y="533400"/>
            <a:ext cx="3124200" cy="10668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753600" y="609600"/>
            <a:ext cx="32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SolaimanLipi" pitchFamily="65" charset="0"/>
                <a:cs typeface="SolaimanLipi" pitchFamily="65" charset="0"/>
              </a:rPr>
              <a:t>শিখন ফল</a:t>
            </a:r>
            <a:endParaRPr lang="en-US" sz="54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026" name="Picture 2" descr="F:\Wallpapers\00049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1905000"/>
            <a:ext cx="838200" cy="62865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1143000" y="1905000"/>
            <a:ext cx="678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সেট কাকে বলে বলতে পারবে।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8" name="Picture 2" descr="F:\Wallpapers\00049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2743200"/>
            <a:ext cx="838200" cy="62865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1143000" y="2743200"/>
            <a:ext cx="746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সেট প্রকাশের পদ্ধতি 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কয়টি বলতে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 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পারবে।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0" name="Picture 2" descr="F:\Wallpapers\00049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3581400"/>
            <a:ext cx="838200" cy="62865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1295400" y="3581400"/>
            <a:ext cx="7696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সসীম ও অসীম সেটের পার্থক্য নির্ণয় করতে পারবে।</a:t>
            </a:r>
            <a:endParaRPr lang="en-US" sz="32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2" name="Picture 2" descr="F:\Wallpapers\000496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flipH="1">
            <a:off x="0" y="4572000"/>
            <a:ext cx="838200" cy="62865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990600" y="4648200"/>
            <a:ext cx="7924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সংযোগ সেট ও ছেদ সেট নির্ণয় করতে পারবে।  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7" dur="1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8" dur="600" decel="5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9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0" dur="600" decel="100000" autoRev="1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4.98612E-6 L -0.78333 -4.98612E-6 " pathEditMode="relative" ptsTypes="AA">
                                      <p:cBhvr>
                                        <p:cTn id="14" dur="2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9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ASUS\Desktop\picture-2\জজ ক্যান্টন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1066800"/>
            <a:ext cx="3048000" cy="44958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-2667000" y="5715000"/>
            <a:ext cx="23622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জর্জ ক্যান্টর</a:t>
            </a:r>
          </a:p>
          <a:p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(১৮৪৪-১৯১৮</a:t>
            </a:r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)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343400" y="137160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352800" y="3124200"/>
            <a:ext cx="533400" cy="76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191000" y="2209800"/>
            <a:ext cx="4572000" cy="2862322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bn-BD" sz="6000" dirty="0" smtClean="0">
                <a:latin typeface="SolaimanLipi" pitchFamily="65" charset="0"/>
                <a:cs typeface="SolaimanLipi" pitchFamily="65" charset="0"/>
              </a:rPr>
              <a:t>সেট সম্পর্কে প্রথম ধারনা ব্যাখ্যা করেন।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3.9408E-6 L 0.34166 0.0111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2743200" y="228600"/>
            <a:ext cx="2590800" cy="1066800"/>
          </a:xfrm>
          <a:prstGeom prst="round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72600" y="381000"/>
            <a:ext cx="2743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সেটের ধারনা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3075" name="Picture 3" descr="C:\Users\ASUS\Desktop\picture-2\ab1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00600" y="4114800"/>
            <a:ext cx="3962400" cy="2057400"/>
          </a:xfrm>
          <a:prstGeom prst="rect">
            <a:avLst/>
          </a:prstGeom>
          <a:noFill/>
        </p:spPr>
      </p:pic>
      <p:pic>
        <p:nvPicPr>
          <p:cNvPr id="3076" name="Picture 4" descr="F:\Downloads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00600" y="1371600"/>
            <a:ext cx="3962400" cy="2209800"/>
          </a:xfrm>
          <a:prstGeom prst="rect">
            <a:avLst/>
          </a:prstGeom>
          <a:noFill/>
        </p:spPr>
      </p:pic>
      <p:pic>
        <p:nvPicPr>
          <p:cNvPr id="12" name="Picture 2" descr="C:\Documents and Settings\uj\Desktop\image_61_5609.jpg"/>
          <p:cNvPicPr>
            <a:picLocks noGrp="1" noChangeAspect="1" noChangeArrowheads="1"/>
          </p:cNvPicPr>
          <p:nvPr>
            <p:ph idx="1"/>
          </p:nvPr>
        </p:nvPicPr>
        <p:blipFill>
          <a:blip r:embed="rId4"/>
          <a:srcRect/>
          <a:stretch>
            <a:fillRect/>
          </a:stretch>
        </p:blipFill>
        <p:spPr bwMode="auto">
          <a:xfrm>
            <a:off x="304800" y="4191000"/>
            <a:ext cx="3886200" cy="1981200"/>
          </a:xfrm>
          <a:prstGeom prst="rect">
            <a:avLst/>
          </a:prstGeom>
          <a:noFill/>
        </p:spPr>
      </p:pic>
      <p:pic>
        <p:nvPicPr>
          <p:cNvPr id="13" name="Picture 2" descr="C:\Documents and Settings\uj\Desktop\CAW9PPOB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57200" y="1447800"/>
            <a:ext cx="3810000" cy="2209800"/>
          </a:xfrm>
          <a:prstGeom prst="rect">
            <a:avLst/>
          </a:prstGeom>
          <a:noFill/>
        </p:spPr>
      </p:pic>
      <p:sp>
        <p:nvSpPr>
          <p:cNvPr id="14" name="TextBox 13"/>
          <p:cNvSpPr txBox="1"/>
          <p:nvPr/>
        </p:nvSpPr>
        <p:spPr>
          <a:xfrm>
            <a:off x="-2133600" y="36576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এক ঝুড়ি ডিম</a:t>
            </a:r>
            <a:endParaRPr lang="en-US" sz="24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372600" y="3581400"/>
            <a:ext cx="2209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এক দল টিয়া পাখি</a:t>
            </a:r>
            <a:endParaRPr lang="en-US" sz="24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-2743200" y="6172200"/>
            <a:ext cx="2362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একটি ফুটবল দল</a:t>
            </a:r>
            <a:endParaRPr lang="en-US" sz="24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9448800" y="6248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এক গুচ্ছ বেলুন</a:t>
            </a:r>
            <a:endParaRPr lang="en-US" sz="24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54487E-6 L -0.725 -1.54487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0.00023 L 0.325 -0.00023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5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26735E-6 L -0.39167 1.26735E-6 " pathEditMode="relative" ptsTypes="AA">
                                      <p:cBhvr>
                                        <p:cTn id="29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6.66667E-6 2.09991E-6 L 0.38333 2.09991E-6 " pathEditMode="relative" ptsTypes="AA">
                                      <p:cBhvr>
                                        <p:cTn id="38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66667E-6 1.26735E-6 L -0.39166 0.0111 " pathEditMode="relative" ptsTypes="AA">
                                      <p:cBhvr>
                                        <p:cTn id="4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4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3429000" y="457200"/>
            <a:ext cx="2819400" cy="990600"/>
          </a:xfrm>
          <a:prstGeom prst="roundRect">
            <a:avLst/>
          </a:prstGeom>
          <a:solidFill>
            <a:schemeClr val="tx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601200" y="609600"/>
            <a:ext cx="2895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SolaimanLipi" pitchFamily="65" charset="0"/>
                <a:cs typeface="SolaimanLipi" pitchFamily="65" charset="0"/>
              </a:rPr>
              <a:t>সেটের সংজ্ঞা</a:t>
            </a:r>
            <a:endParaRPr lang="en-US" sz="40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1026" name="Picture 2" descr="C:\Users\ASUS\Desktop\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447800"/>
            <a:ext cx="2428875" cy="1524000"/>
          </a:xfrm>
          <a:prstGeom prst="ellipse">
            <a:avLst/>
          </a:prstGeom>
          <a:ln w="63500" cap="rnd">
            <a:solidFill>
              <a:srgbClr val="00B05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7" name="Picture 3" descr="C:\Users\ASUS\Desktop\images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124200"/>
            <a:ext cx="2514600" cy="1895889"/>
          </a:xfrm>
          <a:prstGeom prst="ellipse">
            <a:avLst/>
          </a:prstGeom>
          <a:ln w="63500" cap="rnd">
            <a:solidFill>
              <a:srgbClr val="00B0F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1028" name="Picture 4" descr="C:\Users\ASUS\Desktop\images (1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" y="5191125"/>
            <a:ext cx="2438400" cy="1666875"/>
          </a:xfrm>
          <a:prstGeom prst="ellipse">
            <a:avLst/>
          </a:prstGeom>
          <a:ln w="63500" cap="rnd">
            <a:solidFill>
              <a:srgbClr val="0070C0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6" name="Right Arrow 15"/>
          <p:cNvSpPr/>
          <p:nvPr/>
        </p:nvSpPr>
        <p:spPr>
          <a:xfrm flipV="1">
            <a:off x="2590800" y="5715000"/>
            <a:ext cx="609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ight Arrow 16"/>
          <p:cNvSpPr/>
          <p:nvPr/>
        </p:nvSpPr>
        <p:spPr>
          <a:xfrm flipV="1">
            <a:off x="2667000" y="1981200"/>
            <a:ext cx="5334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flipV="1">
            <a:off x="2667000" y="3581400"/>
            <a:ext cx="609600" cy="914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/>
          <p:cNvSpPr txBox="1"/>
          <p:nvPr/>
        </p:nvSpPr>
        <p:spPr>
          <a:xfrm>
            <a:off x="3505200" y="21336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পোশাকের সংগ্রহ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52800" y="57150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পুতুলের সংগ্রহ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3352800" y="37338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চুড়ির সংগ্রহ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6477000" y="1981200"/>
            <a:ext cx="2514600" cy="353943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bn-BD" sz="3200" dirty="0" smtClean="0">
                <a:solidFill>
                  <a:srgbClr val="FF0000"/>
                </a:solidFill>
                <a:latin typeface="SolaimanLipi" pitchFamily="65" charset="0"/>
                <a:cs typeface="SolaimanLipi" pitchFamily="65" charset="0"/>
              </a:rPr>
              <a:t>বাস্তব জগতের বা চিন্তা জগতের বস্তু বা ধারনার যে কোন সুনির্ধারিত সংগ্রহকে সেট বলে</a:t>
            </a:r>
            <a:r>
              <a:rPr lang="bn-BD" sz="2400" dirty="0" smtClean="0">
                <a:latin typeface="SolaimanLipi" pitchFamily="65" charset="0"/>
                <a:cs typeface="SolaimanLipi" pitchFamily="65" charset="0"/>
              </a:rPr>
              <a:t>।</a:t>
            </a:r>
            <a:endParaRPr lang="en-US" sz="2400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1.54487E-6 L -0.65833 -1.54487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6" dur="1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1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2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43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44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3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3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16" grpId="0" animBg="1"/>
      <p:bldP spid="17" grpId="0" animBg="1"/>
      <p:bldP spid="18" grpId="0" animBg="1"/>
      <p:bldP spid="19" grpId="0"/>
      <p:bldP spid="20" grpId="0"/>
      <p:bldP spid="21" grpId="0"/>
      <p:bldP spid="2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533400" y="2286000"/>
            <a:ext cx="8382000" cy="22860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,</a:t>
            </a:r>
            <a:r>
              <a:rPr lang="bn-BD" dirty="0" smtClean="0"/>
              <a:t>&lt;&lt;&lt;&lt;&lt;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286000" y="609600"/>
            <a:ext cx="3429000" cy="762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372600" y="685800"/>
            <a:ext cx="297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dirty="0" smtClean="0">
                <a:latin typeface="SolaimanLipi" pitchFamily="65" charset="0"/>
                <a:cs typeface="SolaimanLipi" pitchFamily="65" charset="0"/>
              </a:rPr>
              <a:t>সেটের গাণিতিক চিহ্ন</a:t>
            </a:r>
            <a:endParaRPr lang="en-US" sz="2800" dirty="0">
              <a:latin typeface="SolaimanLipi" pitchFamily="65" charset="0"/>
              <a:cs typeface="SolaimanLipi" pitchFamily="65" charset="0"/>
            </a:endParaRPr>
          </a:p>
        </p:txBody>
      </p:sp>
      <p:pic>
        <p:nvPicPr>
          <p:cNvPr id="2050" name="Picture 2" descr="F:\Downloads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362200"/>
            <a:ext cx="2057400" cy="2057400"/>
          </a:xfrm>
          <a:prstGeom prst="rect">
            <a:avLst/>
          </a:prstGeom>
          <a:noFill/>
        </p:spPr>
      </p:pic>
      <p:pic>
        <p:nvPicPr>
          <p:cNvPr id="2051" name="Picture 3" descr="F:\Downloads\images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86600" y="2362200"/>
            <a:ext cx="1828800" cy="2133600"/>
          </a:xfrm>
          <a:prstGeom prst="rect">
            <a:avLst/>
          </a:prstGeom>
          <a:noFill/>
        </p:spPr>
      </p:pic>
      <p:pic>
        <p:nvPicPr>
          <p:cNvPr id="2052" name="Picture 4" descr="F:\Downloads\images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43200" y="2286000"/>
            <a:ext cx="2209800" cy="2133600"/>
          </a:xfrm>
          <a:prstGeom prst="rect">
            <a:avLst/>
          </a:prstGeom>
          <a:noFill/>
        </p:spPr>
      </p:pic>
      <p:pic>
        <p:nvPicPr>
          <p:cNvPr id="2054" name="Picture 6" descr="F:\Downloads\images (10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29200" y="2362200"/>
            <a:ext cx="1981199" cy="2133600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2590800" y="1447800"/>
            <a:ext cx="426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SolaimanLipi" pitchFamily="65" charset="0"/>
                <a:cs typeface="SolaimanLipi" pitchFamily="65" charset="0"/>
              </a:rPr>
              <a:t>পাখির সেট = </a:t>
            </a:r>
            <a:r>
              <a:rPr lang="en-US" sz="4400" dirty="0" smtClean="0">
                <a:latin typeface="SolaimanLipi" pitchFamily="65" charset="0"/>
                <a:cs typeface="SolaimanLipi" pitchFamily="65" charset="0"/>
              </a:rPr>
              <a:t>A</a:t>
            </a:r>
            <a:endParaRPr lang="en-US" sz="44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52400" y="4876800"/>
            <a:ext cx="609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A</a:t>
            </a:r>
            <a:endParaRPr lang="en-US" sz="5400" dirty="0"/>
          </a:p>
        </p:txBody>
      </p:sp>
      <p:sp>
        <p:nvSpPr>
          <p:cNvPr id="15" name="TextBox 14"/>
          <p:cNvSpPr txBox="1"/>
          <p:nvPr/>
        </p:nvSpPr>
        <p:spPr>
          <a:xfrm>
            <a:off x="914400" y="5029200"/>
            <a:ext cx="53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/>
              <a:t>=</a:t>
            </a:r>
            <a:endParaRPr lang="en-US" sz="5400" dirty="0"/>
          </a:p>
        </p:txBody>
      </p:sp>
      <p:sp>
        <p:nvSpPr>
          <p:cNvPr id="17" name="Left Brace 16"/>
          <p:cNvSpPr/>
          <p:nvPr/>
        </p:nvSpPr>
        <p:spPr>
          <a:xfrm>
            <a:off x="1295400" y="5029200"/>
            <a:ext cx="609600" cy="1066800"/>
          </a:xfrm>
          <a:prstGeom prst="leftBrace">
            <a:avLst>
              <a:gd name="adj1" fmla="val 16875"/>
              <a:gd name="adj2" fmla="val 50000"/>
            </a:avLst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ight Brace 21"/>
          <p:cNvSpPr/>
          <p:nvPr/>
        </p:nvSpPr>
        <p:spPr>
          <a:xfrm>
            <a:off x="6934200" y="4953000"/>
            <a:ext cx="533400" cy="1143000"/>
          </a:xfrm>
          <a:prstGeom prst="rightBrace">
            <a:avLst>
              <a:gd name="adj1" fmla="val 12948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2800"/>
          </a:p>
        </p:txBody>
      </p:sp>
      <p:pic>
        <p:nvPicPr>
          <p:cNvPr id="18" name="Picture 2" descr="F:\Downloads\images (5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0" y="5181600"/>
            <a:ext cx="870857" cy="762000"/>
          </a:xfrm>
          <a:prstGeom prst="rect">
            <a:avLst/>
          </a:prstGeom>
          <a:noFill/>
        </p:spPr>
      </p:pic>
      <p:pic>
        <p:nvPicPr>
          <p:cNvPr id="20" name="Picture 6" descr="F:\Downloads\images (10)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8200" y="5105400"/>
            <a:ext cx="918210" cy="874487"/>
          </a:xfrm>
          <a:prstGeom prst="rect">
            <a:avLst/>
          </a:prstGeom>
          <a:noFill/>
        </p:spPr>
      </p:pic>
      <p:pic>
        <p:nvPicPr>
          <p:cNvPr id="21" name="Picture 3" descr="F:\Downloads\images (4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96000" y="5105400"/>
            <a:ext cx="899160" cy="856343"/>
          </a:xfrm>
          <a:prstGeom prst="rect">
            <a:avLst/>
          </a:prstGeom>
          <a:noFill/>
        </p:spPr>
      </p:pic>
      <p:pic>
        <p:nvPicPr>
          <p:cNvPr id="29" name="Picture 4" descr="F:\Downloads\images (3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5105400"/>
            <a:ext cx="838200" cy="838200"/>
          </a:xfrm>
          <a:prstGeom prst="rect">
            <a:avLst/>
          </a:prstGeom>
          <a:noFill/>
        </p:spPr>
      </p:pic>
      <p:sp>
        <p:nvSpPr>
          <p:cNvPr id="30" name="TextBox 29"/>
          <p:cNvSpPr txBox="1"/>
          <p:nvPr/>
        </p:nvSpPr>
        <p:spPr>
          <a:xfrm>
            <a:off x="3048000" y="55626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,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267200" y="55626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,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562600" y="5638800"/>
            <a:ext cx="45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>
                <a:latin typeface="SolaimanLipi" pitchFamily="65" charset="0"/>
                <a:cs typeface="SolaimanLipi" pitchFamily="65" charset="0"/>
              </a:rPr>
              <a:t>,</a:t>
            </a:r>
            <a:endParaRPr lang="en-US" sz="3600" dirty="0">
              <a:latin typeface="SolaimanLipi" pitchFamily="65" charset="0"/>
              <a:cs typeface="SolaimanLipi" pitchFamily="65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457200" y="6096000"/>
            <a:ext cx="838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dirty="0" smtClean="0">
                <a:latin typeface="SolaimanLipi" pitchFamily="65" charset="0"/>
                <a:cs typeface="SolaimanLipi" pitchFamily="65" charset="0"/>
              </a:rPr>
              <a:t>সেটকে ইংরাজী বড় হাতের অক্ষর দ্বারা প্রকাশ করা হয়</a:t>
            </a:r>
            <a:r>
              <a:rPr lang="bn-BD" dirty="0" smtClean="0">
                <a:latin typeface="SolaimanLipi" pitchFamily="65" charset="0"/>
                <a:cs typeface="SolaimanLipi" pitchFamily="65" charset="0"/>
              </a:rPr>
              <a:t>।</a:t>
            </a:r>
            <a:endParaRPr lang="en-US" dirty="0">
              <a:latin typeface="SolaimanLipi" pitchFamily="65" charset="0"/>
              <a:cs typeface="SolaimanLipi" pitchFamily="65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-3.38575E-6 L -0.75 -3.38575E-6 " pathEditMode="relative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6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51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77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770" decel="100000"/>
                                        <p:tgtEl>
                                          <p:spTgt spid="17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8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0" dur="77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85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0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95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0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2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4" grpId="0" animBg="1"/>
      <p:bldP spid="5" grpId="0"/>
      <p:bldP spid="13" grpId="0"/>
      <p:bldP spid="14" grpId="0"/>
      <p:bldP spid="15" grpId="0"/>
      <p:bldP spid="17" grpId="0" animBg="1"/>
      <p:bldP spid="22" grpId="0" animBg="1"/>
      <p:bldP spid="30" grpId="0"/>
      <p:bldP spid="32" grpId="0"/>
      <p:bldP spid="38" grpId="0"/>
      <p:bldP spid="23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1227</TotalTime>
  <Words>571</Words>
  <Application>Microsoft Office PowerPoint</Application>
  <PresentationFormat>On-screen Show (4:3)</PresentationFormat>
  <Paragraphs>138</Paragraphs>
  <Slides>22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Flow</vt:lpstr>
      <vt:lpstr>Equation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দলীয় কাজ</vt:lpstr>
      <vt:lpstr>Slide 19</vt:lpstr>
      <vt:lpstr>Slide 20</vt:lpstr>
      <vt:lpstr>Slide 21</vt:lpstr>
      <vt:lpstr>Slide 22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ASUS</dc:creator>
  <cp:lastModifiedBy>ASUS</cp:lastModifiedBy>
  <cp:revision>156</cp:revision>
  <dcterms:created xsi:type="dcterms:W3CDTF">2013-06-30T12:22:59Z</dcterms:created>
  <dcterms:modified xsi:type="dcterms:W3CDTF">2013-07-02T18:23:22Z</dcterms:modified>
</cp:coreProperties>
</file>